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5.xml" ContentType="application/vnd.openxmlformats-officedocument.presentationml.slide+xml"/>
  <Override PartName="/ppt/slides/slide31.xml" ContentType="application/vnd.openxmlformats-officedocument.presentationml.slide+xml"/>
  <Override PartName="/ppt/slides/slide47.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62.xml" ContentType="application/vnd.openxmlformats-officedocument.presentationml.slide+xml"/>
  <Override PartName="/ppt/slides/slide46.xml" ContentType="application/vnd.openxmlformats-officedocument.presentationml.slide+xml"/>
  <Override PartName="/ppt/slides/slide61.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3.xml" ContentType="application/vnd.openxmlformats-officedocument.presentationml.slide+xml"/>
  <Override PartName="/ppt/slides/slide58.xml" ContentType="application/vnd.openxmlformats-officedocument.presentationml.slide+xml"/>
  <Override PartName="/ppt/slides/slide52.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Slides/notesSlide3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37.xml" ContentType="application/vnd.openxmlformats-officedocument.presentationml.notesSlide+xml"/>
  <Override PartName="/ppt/notesSlides/notesSlide29.xml" ContentType="application/vnd.openxmlformats-officedocument.presentationml.notesSlide+xml"/>
  <Override PartName="/ppt/notesSlides/notesSlide41.xml" ContentType="application/vnd.openxmlformats-officedocument.presentationml.notesSlide+xml"/>
  <Override PartName="/ppt/notesSlides/notesSlide36.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slideMasters/slideMaster2.xml" ContentType="application/vnd.openxmlformats-officedocument.presentationml.slideMaster+xml"/>
  <Override PartName="/ppt/notesSlides/notesSlide31.xml" ContentType="application/vnd.openxmlformats-officedocument.presentationml.notesSlide+xml"/>
  <Override PartName="/ppt/slideMasters/slideMaster1.xml" ContentType="application/vnd.openxmlformats-officedocument.presentationml.slideMaster+xml"/>
  <Override PartName="/ppt/notesSlides/notesSlide43.xml" ContentType="application/vnd.openxmlformats-officedocument.presentationml.notesSlide+xml"/>
  <Override PartName="/ppt/notesSlides/notesSlide56.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5.xml" ContentType="application/vnd.openxmlformats-officedocument.presentationml.notesSlide+xml"/>
  <Override PartName="/ppt/notesSlides/notesSlide54.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60.xml" ContentType="application/vnd.openxmlformats-officedocument.presentationml.notesSlide+xml"/>
  <Override PartName="/ppt/notesSlides/notesSlide44.xml" ContentType="application/vnd.openxmlformats-officedocument.presentationml.notesSlide+xml"/>
  <Override PartName="/ppt/notesSlides/notesSlide61.xml" ContentType="application/vnd.openxmlformats-officedocument.presentationml.notesSlide+xml"/>
  <Override PartName="/ppt/notesSlides/notesSlide55.xml" ContentType="application/vnd.openxmlformats-officedocument.presentationml.notesSlide+xml"/>
  <Override PartName="/ppt/notesSlides/notesSlide59.xml" ContentType="application/vnd.openxmlformats-officedocument.presentationml.notesSlide+xml"/>
  <Override PartName="/ppt/notesSlides/notesSlide45.xml" ContentType="application/vnd.openxmlformats-officedocument.presentationml.notesSlide+xml"/>
  <Override PartName="/ppt/notesSlides/notesSlide58.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7.xml" ContentType="application/vnd.openxmlformats-officedocument.presentationml.notesSlide+xml"/>
  <Override PartName="/ppt/notesSlides/notesSlide42.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28.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7"/>
  </p:notesMasterIdLst>
  <p:sldIdLst>
    <p:sldId id="260" r:id="rId3"/>
    <p:sldId id="261" r:id="rId4"/>
    <p:sldId id="300" r:id="rId5"/>
    <p:sldId id="257" r:id="rId6"/>
    <p:sldId id="301" r:id="rId7"/>
    <p:sldId id="258" r:id="rId8"/>
    <p:sldId id="262" r:id="rId9"/>
    <p:sldId id="263" r:id="rId10"/>
    <p:sldId id="264" r:id="rId11"/>
    <p:sldId id="302" r:id="rId12"/>
    <p:sldId id="265" r:id="rId13"/>
    <p:sldId id="266" r:id="rId14"/>
    <p:sldId id="303" r:id="rId15"/>
    <p:sldId id="297" r:id="rId16"/>
    <p:sldId id="294" r:id="rId17"/>
    <p:sldId id="268" r:id="rId18"/>
    <p:sldId id="269" r:id="rId19"/>
    <p:sldId id="290" r:id="rId20"/>
    <p:sldId id="292" r:id="rId21"/>
    <p:sldId id="310" r:id="rId22"/>
    <p:sldId id="304" r:id="rId23"/>
    <p:sldId id="311" r:id="rId24"/>
    <p:sldId id="305" r:id="rId25"/>
    <p:sldId id="312" r:id="rId26"/>
    <p:sldId id="313" r:id="rId27"/>
    <p:sldId id="306" r:id="rId28"/>
    <p:sldId id="318" r:id="rId29"/>
    <p:sldId id="307" r:id="rId30"/>
    <p:sldId id="316" r:id="rId31"/>
    <p:sldId id="317" r:id="rId32"/>
    <p:sldId id="308" r:id="rId33"/>
    <p:sldId id="314" r:id="rId34"/>
    <p:sldId id="315" r:id="rId35"/>
    <p:sldId id="298" r:id="rId36"/>
    <p:sldId id="319" r:id="rId37"/>
    <p:sldId id="279" r:id="rId38"/>
    <p:sldId id="320" r:id="rId39"/>
    <p:sldId id="334" r:id="rId40"/>
    <p:sldId id="338" r:id="rId41"/>
    <p:sldId id="339" r:id="rId42"/>
    <p:sldId id="341" r:id="rId43"/>
    <p:sldId id="342" r:id="rId44"/>
    <p:sldId id="343" r:id="rId45"/>
    <p:sldId id="321" r:id="rId46"/>
    <p:sldId id="280" r:id="rId47"/>
    <p:sldId id="337" r:id="rId48"/>
    <p:sldId id="322" r:id="rId49"/>
    <p:sldId id="323" r:id="rId50"/>
    <p:sldId id="324" r:id="rId51"/>
    <p:sldId id="340" r:id="rId52"/>
    <p:sldId id="336" r:id="rId53"/>
    <p:sldId id="363" r:id="rId54"/>
    <p:sldId id="295" r:id="rId55"/>
    <p:sldId id="296" r:id="rId56"/>
    <p:sldId id="325" r:id="rId57"/>
    <p:sldId id="326" r:id="rId58"/>
    <p:sldId id="327" r:id="rId59"/>
    <p:sldId id="278" r:id="rId60"/>
    <p:sldId id="285" r:id="rId61"/>
    <p:sldId id="284" r:id="rId62"/>
    <p:sldId id="344" r:id="rId63"/>
    <p:sldId id="359" r:id="rId64"/>
    <p:sldId id="345" r:id="rId65"/>
    <p:sldId id="346" r:id="rId66"/>
    <p:sldId id="347" r:id="rId67"/>
    <p:sldId id="348" r:id="rId68"/>
    <p:sldId id="349" r:id="rId69"/>
    <p:sldId id="351" r:id="rId70"/>
    <p:sldId id="352" r:id="rId71"/>
    <p:sldId id="353" r:id="rId72"/>
    <p:sldId id="354" r:id="rId73"/>
    <p:sldId id="355" r:id="rId74"/>
    <p:sldId id="356" r:id="rId75"/>
    <p:sldId id="357" r:id="rId76"/>
    <p:sldId id="358" r:id="rId77"/>
    <p:sldId id="360" r:id="rId78"/>
    <p:sldId id="361" r:id="rId79"/>
    <p:sldId id="362" r:id="rId80"/>
    <p:sldId id="328" r:id="rId81"/>
    <p:sldId id="329" r:id="rId82"/>
    <p:sldId id="330" r:id="rId83"/>
    <p:sldId id="331" r:id="rId84"/>
    <p:sldId id="332" r:id="rId85"/>
    <p:sldId id="33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6" autoAdjust="0"/>
    <p:restoredTop sz="75373" autoAdjust="0"/>
  </p:normalViewPr>
  <p:slideViewPr>
    <p:cSldViewPr snapToGrid="0" showGuides="1">
      <p:cViewPr varScale="1">
        <p:scale>
          <a:sx n="48" d="100"/>
          <a:sy n="48" d="100"/>
        </p:scale>
        <p:origin x="1140" y="32"/>
      </p:cViewPr>
      <p:guideLst>
        <p:guide orient="horz" pos="2136"/>
        <p:guide pos="3840"/>
      </p:guideLst>
    </p:cSldViewPr>
  </p:slideViewPr>
  <p:notesTextViewPr>
    <p:cViewPr>
      <p:scale>
        <a:sx n="1" d="1"/>
        <a:sy n="1" d="1"/>
      </p:scale>
      <p:origin x="0" y="0"/>
    </p:cViewPr>
  </p:notesTextViewPr>
  <p:sorterViewPr>
    <p:cViewPr>
      <p:scale>
        <a:sx n="100" d="100"/>
        <a:sy n="100" d="100"/>
      </p:scale>
      <p:origin x="0" y="-222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95" Type="http://schemas.openxmlformats.org/officeDocument/2006/relationships/customXml" Target="../customXml/item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customXml" Target="../customXml/item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C8B46-3293-4AAB-B2FB-E5F53EA1B4B4}" type="datetimeFigureOut">
              <a:rPr lang="en-US" smtClean="0"/>
              <a:t>5/17/2017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B97FF-7C24-4C4A-A400-2550793EEC6B}" type="slidenum">
              <a:rPr lang="en-US" smtClean="0"/>
              <a:t>‹#›</a:t>
            </a:fld>
            <a:endParaRPr lang="en-US" dirty="0"/>
          </a:p>
        </p:txBody>
      </p:sp>
    </p:spTree>
    <p:extLst>
      <p:ext uri="{BB962C8B-B14F-4D97-AF65-F5344CB8AC3E}">
        <p14:creationId xmlns:p14="http://schemas.microsoft.com/office/powerpoint/2010/main" val="3801769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echcrunch.com/2016/04/27/facebook-q1-2016-earning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buzzfeed.com/craigsilverman/partisan-fb-pages-analysi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igiday.com/publishers/publishers-excited-google-amp-traffic-wonder-revenue-will-follow/"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washingtonpost.com/news/monkey-cage/wp/2016/06/30/here-are-6-reasons-britain-could-end-up-staying-in-the-e-u/"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washingtonpost.com/national/vitriol-only-intensifies-after-bitter-election/2016/11/11/3cc4ea42-a828-11e6-8042-f4d111c862d1_story.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iab.com/news/iab-president-ceo-randall-rothenberg-calls-immediate-industry-wide-commitment-fighting-fake-news-iab-annual-leadership-meet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www.stonetemple.com/mobile-voice-usage-trends/" TargetMode="External"/><Relationship Id="rId3" Type="http://schemas.openxmlformats.org/officeDocument/2006/relationships/hyperlink" Target="https://googleblog.blogspot.co.uk/2012/05/introducing-knowledge-graph-things-not.html" TargetMode="External"/><Relationship Id="rId7" Type="http://schemas.openxmlformats.org/officeDocument/2006/relationships/hyperlink" Target="https://www.stonetemple.com/featured-snippets-machine-driven-improvement/"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www.stonetemple.com/the-growth-of-rich-answers-in-googles-search-results/" TargetMode="External"/><Relationship Id="rId5" Type="http://schemas.openxmlformats.org/officeDocument/2006/relationships/hyperlink" Target="https://www.stonetemple.com/rich-answers-in-search/" TargetMode="External"/><Relationship Id="rId10" Type="http://schemas.openxmlformats.org/officeDocument/2006/relationships/hyperlink" Target="https://theoutline.com/post/1183/the-quack-behind-the-msg-scare-is-still-stoking-fear-for-profit" TargetMode="External"/><Relationship Id="rId4" Type="http://schemas.openxmlformats.org/officeDocument/2006/relationships/hyperlink" Target="https://motherboard.vice.com/en_us/article/go-ahead-ask-google-what-happened-to-the-dinosaurs" TargetMode="External"/><Relationship Id="rId9" Type="http://schemas.openxmlformats.org/officeDocument/2006/relationships/hyperlink" Target="https://support.google.com/webmasters/answer/6229325?hl=en"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support.google.com/news/publisher/answer/4582731?hl=en#fact-checking" TargetMode="External"/><Relationship Id="rId3" Type="http://schemas.openxmlformats.org/officeDocument/2006/relationships/hyperlink" Target="https://blog.google/topics/journalism-news/labeling-fact-check-articles-google-news/" TargetMode="External"/><Relationship Id="rId7" Type="http://schemas.openxmlformats.org/officeDocument/2006/relationships/hyperlink" Target="https://developers.google.com/search/docs/guides/intro-structured-data#quality-guidelines"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www.sharethefacts.org/" TargetMode="External"/><Relationship Id="rId5" Type="http://schemas.openxmlformats.org/officeDocument/2006/relationships/hyperlink" Target="https://developers.google.com/search/docs/data-types/factcheck" TargetMode="External"/><Relationship Id="rId4" Type="http://schemas.openxmlformats.org/officeDocument/2006/relationships/hyperlink" Target="https://schema.org/ClaimReview" TargetMode="External"/><Relationship Id="rId9" Type="http://schemas.openxmlformats.org/officeDocument/2006/relationships/hyperlink" Target="https://support.google.com/news/publisher/answer/40787#general"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echcrunch.com/2016/05/26/most-people-get-their-news-from-social-media-says-report/"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www.pewresearch.org/fact-tank/2016/11/07/social-media-causes-some-users-to-rethink-their-views-on-an-issue/" TargetMode="External"/><Relationship Id="rId4" Type="http://schemas.openxmlformats.org/officeDocument/2006/relationships/hyperlink" Target="https://techcrunch.com/2016/11/22/most-students-cant-tell-fake-news-from-real-news-study-shows/"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buzzfeed.com/craigsilverman/partisan-fb-pages-analysis?utm_term=.snNjN85jG#.xhW2Ge52N"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www.sciencedaily.com/terms/confirmation_bias.htm" TargetMode="External"/><Relationship Id="rId5" Type="http://schemas.openxmlformats.org/officeDocument/2006/relationships/hyperlink" Target="https://www.buzzfeed.com/craigsilverman/fake-news-survey?utm_term=.wpBJMARJo#.ove3lPO3J" TargetMode="External"/><Relationship Id="rId4" Type="http://schemas.openxmlformats.org/officeDocument/2006/relationships/hyperlink" Target="http://arstechnica.com/business/2016/08/facebook-fires-human-editors-algorithm-immediately-posts-fake-news/"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annamerlan/status/837804702255431680"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p.me/p4eLrC-1YF"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sueddeutsche.de/politik/wahlkampf-berlin-fuerchtet-russische-hackerangriffe-1.3324198"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lastweekintrump.com/"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firstdraftnews.com/" TargetMode="External"/><Relationship Id="rId4" Type="http://schemas.openxmlformats.org/officeDocument/2006/relationships/hyperlink" Target="http://publicdatalab.org/"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google.com/document/d/10eA5-mCZLSS4MQY5QGb5ewC3VAL6pLkT53V_81ZyitM/preview"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nymag.com/selectall/2016/11/heres-a-browser-extension-that-will-flag-fake-news-sites.html" TargetMode="External"/><Relationship Id="rId5" Type="http://schemas.openxmlformats.org/officeDocument/2006/relationships/hyperlink" Target="http://fakenewswatch.com/" TargetMode="External"/><Relationship Id="rId4" Type="http://schemas.openxmlformats.org/officeDocument/2006/relationships/hyperlink" Target="http://msnbc.com.co/"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medium.com/sportspickle/rex-ryan-brashly-predicts-bills-will-watch-the-super-bowl-919e8596eba1#.3z9drcg5e" TargetMode="External"/><Relationship Id="rId3" Type="http://schemas.openxmlformats.org/officeDocument/2006/relationships/hyperlink" Target="http://www.washingtonpost.com/news/the-intersect/wp/2016/08/31/facebook-is-tracking-trends-so-were-tracking-facebook/" TargetMode="External"/><Relationship Id="rId7" Type="http://schemas.openxmlformats.org/officeDocument/2006/relationships/hyperlink" Target="https://www.washingtonpost.com/news/the-intersect/wp/2016/09/09/an-article-truthering-the-sept-11-attacks-just-trended-on-facebook/" TargetMode="External"/><Relationship Id="rId12" Type="http://schemas.openxmlformats.org/officeDocument/2006/relationships/hyperlink" Target="http://www.baltimoresun.com/news/maryland/bs-md-co-fire-charging-documents-20151207-story.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www.fakingnews.firstpost.com/technology/iphone-8-will-siri-physically-coming-phone-household-chores-tim-cook-17353" TargetMode="External"/><Relationship Id="rId11" Type="http://schemas.openxmlformats.org/officeDocument/2006/relationships/hyperlink" Target="https://www.facebook.com/profile.php?id=100010105724281&amp;fref=pb&amp;hc_location=friends_tab&amp;pnref=friends.all" TargetMode="External"/><Relationship Id="rId5" Type="http://schemas.openxmlformats.org/officeDocument/2006/relationships/hyperlink" Target="http://wspa.com/2016/08/30/clemson-sends-out-statement-about-prayer-on-campus/" TargetMode="External"/><Relationship Id="rId10" Type="http://schemas.openxmlformats.org/officeDocument/2006/relationships/hyperlink" Target="http://freedomdaily.com/white-men-set-on-fire-by-blacks-media-censored/" TargetMode="External"/><Relationship Id="rId4" Type="http://schemas.openxmlformats.org/officeDocument/2006/relationships/hyperlink" Target="http://www.dailywire.com/news/8731/man-stopped-praying-campus-isnt-free-speech-area-pardes-seleh" TargetMode="External"/><Relationship Id="rId9" Type="http://schemas.openxmlformats.org/officeDocument/2006/relationships/hyperlink" Target="https://www.facebook.com/FreedomDailyNews/posts/124988658507345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off a 150+ slide deck that really gets into it, so know that this is just part of the conversation and that we could talk about this for HOURS</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1</a:t>
            </a:fld>
            <a:endParaRPr lang="en-US" dirty="0"/>
          </a:p>
        </p:txBody>
      </p:sp>
    </p:spTree>
    <p:extLst>
      <p:ext uri="{BB962C8B-B14F-4D97-AF65-F5344CB8AC3E}">
        <p14:creationId xmlns:p14="http://schemas.microsoft.com/office/powerpoint/2010/main" val="183400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were these stories coming from? Turns out, a lot of them came from … Macedonia. Of course, there are plenty of US-based fake news sites and Russian bots, but as these stories continued to trend, The Guardian, Buzzfeed, and Wired all  completed separate investigations to see where these stories originated. </a:t>
            </a:r>
          </a:p>
          <a:p>
            <a:endParaRPr lang="en-US" dirty="0"/>
          </a:p>
          <a:p>
            <a:r>
              <a:rPr lang="en-US" dirty="0"/>
              <a:t>https://www.wired.com/2017/02/veles-macedonia-fake-news/?utm_source=nextdraft&amp;utm_medium=email</a:t>
            </a:r>
          </a:p>
        </p:txBody>
      </p:sp>
      <p:sp>
        <p:nvSpPr>
          <p:cNvPr id="4" name="Slide Number Placeholder 3"/>
          <p:cNvSpPr>
            <a:spLocks noGrp="1"/>
          </p:cNvSpPr>
          <p:nvPr>
            <p:ph type="sldNum" sz="quarter" idx="10"/>
          </p:nvPr>
        </p:nvSpPr>
        <p:spPr/>
        <p:txBody>
          <a:bodyPr/>
          <a:lstStyle/>
          <a:p>
            <a:fld id="{676BAFE2-F279-45B1-A62C-E49DBA7826B3}" type="slidenum">
              <a:rPr lang="en-US" smtClean="0"/>
              <a:t>10</a:t>
            </a:fld>
            <a:endParaRPr lang="en-US" dirty="0"/>
          </a:p>
        </p:txBody>
      </p:sp>
    </p:spTree>
    <p:extLst>
      <p:ext uri="{BB962C8B-B14F-4D97-AF65-F5344CB8AC3E}">
        <p14:creationId xmlns:p14="http://schemas.microsoft.com/office/powerpoint/2010/main" val="1797620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140 fake news sites about US politics were launched from Veles. </a:t>
            </a:r>
          </a:p>
          <a:p>
            <a:endParaRPr lang="en-US" sz="1200" dirty="0">
              <a:solidFill>
                <a:srgbClr val="222222"/>
              </a:solidFill>
              <a:latin typeface="Proxima Nova"/>
            </a:endParaRPr>
          </a:p>
          <a:p>
            <a:endParaRPr lang="en-US" sz="1200" dirty="0">
              <a:solidFill>
                <a:srgbClr val="222222"/>
              </a:solidFill>
              <a:latin typeface="Proxima Nova"/>
            </a:endParaRPr>
          </a:p>
          <a:p>
            <a:endParaRPr lang="en-US" sz="1200" dirty="0">
              <a:solidFill>
                <a:srgbClr val="222222"/>
              </a:solidFill>
              <a:latin typeface="Proxima Nova"/>
            </a:endParaRPr>
          </a:p>
          <a:p>
            <a:r>
              <a:rPr lang="en-US" sz="1200" dirty="0">
                <a:solidFill>
                  <a:srgbClr val="222222"/>
                </a:solidFill>
                <a:latin typeface="Proxima Nova"/>
              </a:rPr>
              <a:t>Details:</a:t>
            </a:r>
          </a:p>
          <a:p>
            <a:r>
              <a:rPr lang="en-US" sz="1200" dirty="0">
                <a:solidFill>
                  <a:srgbClr val="222222"/>
                </a:solidFill>
                <a:latin typeface="Proxima Nova"/>
              </a:rPr>
              <a:t>These sites have American-sounding domain names such as WorldPoliticus.com, TrumpVision365.com, USConservativeToday.com, DonaldTrumpNews.co, and USADailyPolitics.com. They almost all publish aggressively pro-Trump content aimed at conservatives and Trump supporters in the US.</a:t>
            </a:r>
          </a:p>
          <a:p>
            <a:endParaRPr lang="en-US" sz="1200" dirty="0">
              <a:solidFill>
                <a:srgbClr val="222222"/>
              </a:solidFill>
              <a:latin typeface="Proxima Nova"/>
            </a:endParaRPr>
          </a:p>
          <a:p>
            <a:r>
              <a:rPr lang="en-US" sz="1200" dirty="0">
                <a:solidFill>
                  <a:srgbClr val="222222"/>
                </a:solidFill>
                <a:latin typeface="Proxima Nova"/>
              </a:rPr>
              <a:t>Why Macedonia? And specifically, why Macedonian teens, who are the primary owners of these sites? It’s not because they care about Donald Trump. They are responding to straightforward economic incentives: As Facebook regularly reveals in </a:t>
            </a:r>
            <a:r>
              <a:rPr lang="en-US" sz="1200" dirty="0">
                <a:solidFill>
                  <a:srgbClr val="0077EE"/>
                </a:solidFill>
                <a:latin typeface="Proxima Nova"/>
                <a:hlinkClick r:id="rId3"/>
              </a:rPr>
              <a:t>earnings reports</a:t>
            </a:r>
            <a:r>
              <a:rPr lang="en-US" sz="1200" dirty="0">
                <a:solidFill>
                  <a:srgbClr val="222222"/>
                </a:solidFill>
                <a:latin typeface="Proxima Nova"/>
              </a:rPr>
              <a:t>, a US Facebook user is worth about four times a user outside the US. The fraction-of-a-penny-per-click of US display advertising — a declining market for American publishers — goes a long way in Veles. Several teens and young men who run these sites told BuzzFeed News that they learned the best way to generate traffic is to get their politics stories to spread on Facebook — and the best way to generate shares on Facebook is to publish sensationalist and often false content that caters to Trump supporters.</a:t>
            </a:r>
          </a:p>
          <a:p>
            <a:endParaRPr lang="en-US" sz="1200" dirty="0">
              <a:solidFill>
                <a:srgbClr val="222222"/>
              </a:solidFill>
              <a:latin typeface="Proxima Nova"/>
            </a:endParaRPr>
          </a:p>
          <a:p>
            <a:r>
              <a:rPr lang="en-US" sz="1200" dirty="0">
                <a:solidFill>
                  <a:srgbClr val="222222"/>
                </a:solidFill>
                <a:latin typeface="Proxima Nova"/>
              </a:rPr>
              <a:t>As a result, this strange hub of pro-Trump sites in the former Yugoslav Republic of Macedonia is now playing a significant role in propagating the kind of false and misleading content that was identified in a </a:t>
            </a:r>
            <a:r>
              <a:rPr lang="en-US" sz="1200" dirty="0">
                <a:solidFill>
                  <a:srgbClr val="0077EE"/>
                </a:solidFill>
                <a:latin typeface="Proxima Nova"/>
                <a:hlinkClick r:id="rId4"/>
              </a:rPr>
              <a:t>recent BuzzFeed News analysis</a:t>
            </a:r>
            <a:r>
              <a:rPr lang="en-US" sz="1200" dirty="0">
                <a:solidFill>
                  <a:srgbClr val="222222"/>
                </a:solidFill>
                <a:latin typeface="Proxima Nova"/>
              </a:rPr>
              <a:t> of hyperpartisan Facebook pages. </a:t>
            </a:r>
            <a:br>
              <a:rPr lang="en-US" sz="1200" dirty="0"/>
            </a:b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https://www.buzzfeed.com/craigsilverman/how-macedonia-became-a-global-hub-for-pro-trump-misinfo?utm_term=.scmbLnNE8D#.gay0AZyMWJ</a:t>
            </a:r>
          </a:p>
          <a:p>
            <a:endParaRPr lang="en-US" sz="1000" dirty="0"/>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11</a:t>
            </a:fld>
            <a:endParaRPr lang="en-US" dirty="0"/>
          </a:p>
        </p:txBody>
      </p:sp>
    </p:spTree>
    <p:extLst>
      <p:ext uri="{BB962C8B-B14F-4D97-AF65-F5344CB8AC3E}">
        <p14:creationId xmlns:p14="http://schemas.microsoft.com/office/powerpoint/2010/main" val="1859120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Facebook, despite it feeling like they are at the center of the fake news universe, or standalone fake news sties. Google surfaced a fake news site with fake news results about the popular vote on the day after the election, including using the results in Google Assistant.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http://www.theverge.com/2016/11/14/13622566/google-search-fake-news-election-results-algorithm</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12</a:t>
            </a:fld>
            <a:endParaRPr lang="en-US" dirty="0"/>
          </a:p>
        </p:txBody>
      </p:sp>
    </p:spTree>
    <p:extLst>
      <p:ext uri="{BB962C8B-B14F-4D97-AF65-F5344CB8AC3E}">
        <p14:creationId xmlns:p14="http://schemas.microsoft.com/office/powerpoint/2010/main" val="2201149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 people DO care. In fact, 88% of Americans say that fake news has caused some or a great deal of confusion about the basic facts of current events.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http://www.journalism.org/2016/12/15/many-americans-believe-fake-news-is-sowing-confusion/</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13</a:t>
            </a:fld>
            <a:endParaRPr lang="en-US" dirty="0"/>
          </a:p>
        </p:txBody>
      </p:sp>
    </p:spTree>
    <p:extLst>
      <p:ext uri="{BB962C8B-B14F-4D97-AF65-F5344CB8AC3E}">
        <p14:creationId xmlns:p14="http://schemas.microsoft.com/office/powerpoint/2010/main" val="1129808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222222"/>
                </a:solidFill>
                <a:latin typeface="Proxima Nova"/>
              </a:rPr>
              <a:t>And these stories, whether created by Americans, Macedonian teens, or others, have big impact. </a:t>
            </a:r>
            <a:r>
              <a:rPr lang="en-US" dirty="0"/>
              <a:t>About 1/3 of Americans surveyed by Pew Research say they “Often” see made-up political news online. Over half report often seeing news online that is “not fully accurate”. While this is self-reported, and definitions of what is fake could vary, it is telling that people are saying they see it this frequently. </a:t>
            </a:r>
          </a:p>
          <a:p>
            <a:endParaRPr lang="en-US" dirty="0"/>
          </a:p>
          <a:p>
            <a:r>
              <a:rPr lang="en-US" dirty="0"/>
              <a:t>http://www.journalism.org/2016/12/15/many-americans-believe-fake-news-is-sowing-confusion/</a:t>
            </a:r>
          </a:p>
        </p:txBody>
      </p:sp>
      <p:sp>
        <p:nvSpPr>
          <p:cNvPr id="4" name="Slide Number Placeholder 3"/>
          <p:cNvSpPr>
            <a:spLocks noGrp="1"/>
          </p:cNvSpPr>
          <p:nvPr>
            <p:ph type="sldNum" sz="quarter" idx="10"/>
          </p:nvPr>
        </p:nvSpPr>
        <p:spPr/>
        <p:txBody>
          <a:bodyPr/>
          <a:lstStyle/>
          <a:p>
            <a:fld id="{A79B97FF-7C24-4C4A-A400-2550793EEC6B}" type="slidenum">
              <a:rPr lang="en-US" smtClean="0"/>
              <a:t>14</a:t>
            </a:fld>
            <a:endParaRPr lang="en-US" dirty="0"/>
          </a:p>
        </p:txBody>
      </p:sp>
    </p:spTree>
    <p:extLst>
      <p:ext uri="{BB962C8B-B14F-4D97-AF65-F5344CB8AC3E}">
        <p14:creationId xmlns:p14="http://schemas.microsoft.com/office/powerpoint/2010/main" val="1391611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Proxima Nova"/>
              </a:rPr>
              <a:t>And the reason people report seeing it so often: because there’s a lot out there. A lot. Tons.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222222"/>
              </a:solidFill>
              <a:latin typeface="Proxima 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Proxima Nova"/>
              </a:rPr>
              <a:t>This study, from researchers at NYU and Stanford, used a two-pronged methodology to study and quantify how much fake news people see. The first part was the creation of a fake news database, comprised of fact-checked articles from Snopes, Politifact, and Buzzfeed lists. The second part was a 1200 person survey done after the election, weighted for national representation, where people were asked about their recall and belief of fake news. One study found that the average American adult saw between 1-5 fake news stories in October 2016, leading up to the election. That may not seem like a lot in the grand scheme of things, but when you consider that some people saw way more (and some way less), it is hard to deny that fake news can have an impact. </a:t>
            </a:r>
            <a:endParaRPr lang="en-US" sz="1200" dirty="0"/>
          </a:p>
          <a:p>
            <a:endParaRPr lang="en-US" dirty="0"/>
          </a:p>
          <a:p>
            <a:endParaRPr lang="en-US" dirty="0"/>
          </a:p>
          <a:p>
            <a:r>
              <a:rPr lang="en-US" dirty="0"/>
              <a:t>http://web.stanford.edu/~gentzkow/research/fakenews.pdf </a:t>
            </a:r>
          </a:p>
          <a:p>
            <a:r>
              <a:rPr lang="en-US" dirty="0"/>
              <a:t>https://www.bloomberg.com/view/articles/2017-01-23/the-numbers-are-in-fake-news-didn-t-work</a:t>
            </a:r>
          </a:p>
        </p:txBody>
      </p:sp>
      <p:sp>
        <p:nvSpPr>
          <p:cNvPr id="4" name="Slide Number Placeholder 3"/>
          <p:cNvSpPr>
            <a:spLocks noGrp="1"/>
          </p:cNvSpPr>
          <p:nvPr>
            <p:ph type="sldNum" sz="quarter" idx="10"/>
          </p:nvPr>
        </p:nvSpPr>
        <p:spPr/>
        <p:txBody>
          <a:bodyPr/>
          <a:lstStyle/>
          <a:p>
            <a:fld id="{A79B97FF-7C24-4C4A-A400-2550793EEC6B}" type="slidenum">
              <a:rPr lang="en-US" smtClean="0"/>
              <a:t>15</a:t>
            </a:fld>
            <a:endParaRPr lang="en-US" dirty="0"/>
          </a:p>
        </p:txBody>
      </p:sp>
    </p:spTree>
    <p:extLst>
      <p:ext uri="{BB962C8B-B14F-4D97-AF65-F5344CB8AC3E}">
        <p14:creationId xmlns:p14="http://schemas.microsoft.com/office/powerpoint/2010/main" val="1327087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222222"/>
                </a:solidFill>
                <a:latin typeface="Proxima Nova"/>
              </a:rPr>
              <a:t>And like you just saw, these stories, whether created by Americans, Macedonian teens, or others, have big engagement impact. Multiple studies showed that fake news posts on social media (in this case Facebook), got higher engagement than real news stories from mainstream outlets during critical months of the presidential campaign. </a:t>
            </a:r>
          </a:p>
          <a:p>
            <a:endParaRPr lang="en-US" sz="1200" dirty="0">
              <a:solidFill>
                <a:srgbClr val="222222"/>
              </a:solidFill>
              <a:latin typeface="Proxima Nova"/>
            </a:endParaRP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https://www.buzzfeed.com/craigsilverman/viral-fake-election-news-outperformed-real-news-on-facebook?utm_term=.cym6vV3wNJ#.tsOrRO7o1M</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16</a:t>
            </a:fld>
            <a:endParaRPr lang="en-US" dirty="0"/>
          </a:p>
        </p:txBody>
      </p:sp>
    </p:spTree>
    <p:extLst>
      <p:ext uri="{BB962C8B-B14F-4D97-AF65-F5344CB8AC3E}">
        <p14:creationId xmlns:p14="http://schemas.microsoft.com/office/powerpoint/2010/main" val="1587282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it’s still happening. It’s not just the election that drove this. This story broke at the end of February. A history professor shared an experience with Google’s feature snippets surfacing information from a fake news site. “TheTrentOnline” is “Nigeria’s leading internet newspaper.” His tweet set of a firestorm, with big pieces from The Outline and Buzzfeed, among others, asking Google how this could happen. </a:t>
            </a:r>
          </a:p>
        </p:txBody>
      </p:sp>
      <p:sp>
        <p:nvSpPr>
          <p:cNvPr id="4" name="Slide Number Placeholder 3"/>
          <p:cNvSpPr>
            <a:spLocks noGrp="1"/>
          </p:cNvSpPr>
          <p:nvPr>
            <p:ph type="sldNum" sz="quarter" idx="10"/>
          </p:nvPr>
        </p:nvSpPr>
        <p:spPr/>
        <p:txBody>
          <a:bodyPr/>
          <a:lstStyle/>
          <a:p>
            <a:fld id="{676BAFE2-F279-45B1-A62C-E49DBA7826B3}" type="slidenum">
              <a:rPr lang="en-US" smtClean="0"/>
              <a:t>17</a:t>
            </a:fld>
            <a:endParaRPr lang="en-US" dirty="0"/>
          </a:p>
        </p:txBody>
      </p:sp>
    </p:spTree>
    <p:extLst>
      <p:ext uri="{BB962C8B-B14F-4D97-AF65-F5344CB8AC3E}">
        <p14:creationId xmlns:p14="http://schemas.microsoft.com/office/powerpoint/2010/main" val="121529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Google’s response… </a:t>
            </a:r>
          </a:p>
        </p:txBody>
      </p:sp>
      <p:sp>
        <p:nvSpPr>
          <p:cNvPr id="4" name="Slide Number Placeholder 3"/>
          <p:cNvSpPr>
            <a:spLocks noGrp="1"/>
          </p:cNvSpPr>
          <p:nvPr>
            <p:ph type="sldNum" sz="quarter" idx="10"/>
          </p:nvPr>
        </p:nvSpPr>
        <p:spPr/>
        <p:txBody>
          <a:bodyPr/>
          <a:lstStyle/>
          <a:p>
            <a:fld id="{A79B97FF-7C24-4C4A-A400-2550793EEC6B}" type="slidenum">
              <a:rPr lang="en-US" smtClean="0"/>
              <a:t>18</a:t>
            </a:fld>
            <a:endParaRPr lang="en-US" dirty="0"/>
          </a:p>
        </p:txBody>
      </p:sp>
    </p:spTree>
    <p:extLst>
      <p:ext uri="{BB962C8B-B14F-4D97-AF65-F5344CB8AC3E}">
        <p14:creationId xmlns:p14="http://schemas.microsoft.com/office/powerpoint/2010/main" val="76902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what has happened– how fake news has spread and why it’s a big deal. But there are other factors at play that indicate WHY we’ve become so susceptible to fake news– here are just a few:</a:t>
            </a:r>
          </a:p>
          <a:p>
            <a:endParaRPr lang="en-US" dirty="0"/>
          </a:p>
          <a:p>
            <a:pPr marL="171450" indent="-171450">
              <a:buFontTx/>
              <a:buChar char="-"/>
            </a:pPr>
            <a:r>
              <a:rPr lang="en-US" dirty="0"/>
              <a:t>How we consume news has changed, shifting largely to social media as a main source, as well as finding sources that suit our personal beliefs</a:t>
            </a:r>
          </a:p>
          <a:p>
            <a:pPr marL="171450" indent="-171450">
              <a:buFontTx/>
              <a:buChar char="-"/>
            </a:pPr>
            <a:r>
              <a:rPr lang="en-US" dirty="0"/>
              <a:t>Algorithms have replaced editors, especially at Facebook and Google, allowing fake news to surface</a:t>
            </a:r>
          </a:p>
          <a:p>
            <a:pPr marL="171450" indent="-171450">
              <a:buFontTx/>
              <a:buChar char="-"/>
            </a:pPr>
            <a:r>
              <a:rPr lang="en-US" dirty="0"/>
              <a:t>Simple design platforms, like Google’s AMP and Facebook Instant Articles, as well as simple web page creators, make it easy for fake news to look real</a:t>
            </a:r>
          </a:p>
          <a:p>
            <a:pPr marL="171450" indent="-171450">
              <a:buFontTx/>
              <a:buChar char="-"/>
            </a:pPr>
            <a:r>
              <a:rPr lang="en-US" dirty="0"/>
              <a:t>“The media,” the enemy of the state, has had a hard time figuring out how to cover fake news, incorrect statements, lies, etc. </a:t>
            </a:r>
          </a:p>
          <a:p>
            <a:pPr marL="171450" indent="-171450">
              <a:buFontTx/>
              <a:buChar char="-"/>
            </a:pPr>
            <a:r>
              <a:rPr lang="en-US" dirty="0"/>
              <a:t>On top of that, trust in major institutions (including the media) and in the idea of truth itself is at an all time low</a:t>
            </a:r>
          </a:p>
          <a:p>
            <a:pPr marL="171450" indent="-171450">
              <a:buFontTx/>
              <a:buChar char="-"/>
            </a:pPr>
            <a:r>
              <a:rPr lang="en-US" dirty="0"/>
              <a:t>And we aren’t innocent– we’ve created filter bubbles for ourselves that we just don’t want to burst, making it easier than ever to believe fake news that supports our beliefs</a:t>
            </a:r>
          </a:p>
          <a:p>
            <a:pPr marL="171450" indent="-171450">
              <a:buFontTx/>
              <a:buChar char="-"/>
            </a:pPr>
            <a:endParaRPr lang="en-US" dirty="0"/>
          </a:p>
          <a:p>
            <a:pPr marL="0" indent="0">
              <a:buFontTx/>
              <a:buNone/>
            </a:pPr>
            <a:r>
              <a:rPr lang="en-US" dirty="0"/>
              <a:t>So, what do we do about it? Who’s doing anything?</a:t>
            </a:r>
          </a:p>
        </p:txBody>
      </p:sp>
      <p:sp>
        <p:nvSpPr>
          <p:cNvPr id="4" name="Slide Number Placeholder 3"/>
          <p:cNvSpPr>
            <a:spLocks noGrp="1"/>
          </p:cNvSpPr>
          <p:nvPr>
            <p:ph type="sldNum" sz="quarter" idx="10"/>
          </p:nvPr>
        </p:nvSpPr>
        <p:spPr/>
        <p:txBody>
          <a:bodyPr/>
          <a:lstStyle/>
          <a:p>
            <a:fld id="{A79B97FF-7C24-4C4A-A400-2550793EEC6B}" type="slidenum">
              <a:rPr lang="en-US" smtClean="0"/>
              <a:t>19</a:t>
            </a:fld>
            <a:endParaRPr lang="en-US" dirty="0"/>
          </a:p>
        </p:txBody>
      </p:sp>
    </p:spTree>
    <p:extLst>
      <p:ext uri="{BB962C8B-B14F-4D97-AF65-F5344CB8AC3E}">
        <p14:creationId xmlns:p14="http://schemas.microsoft.com/office/powerpoint/2010/main" val="422516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fake news isn’t new. Propaganda and satire have both existed for as long as we can remember. But fake news– both the content itself and the term– have become big buzzwords (searches for the term itself have skyrocketed), and so we need to talk about what it is, what it isn’t, and what to do about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http://www.theonion.com/article/fearful-americans-stockpiling-facts-federal-govern-55219</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2</a:t>
            </a:fld>
            <a:endParaRPr lang="en-US" dirty="0"/>
          </a:p>
        </p:txBody>
      </p:sp>
    </p:spTree>
    <p:extLst>
      <p:ext uri="{BB962C8B-B14F-4D97-AF65-F5344CB8AC3E}">
        <p14:creationId xmlns:p14="http://schemas.microsoft.com/office/powerpoint/2010/main" val="292897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orgia" panose="02040502050405020303" pitchFamily="18" charset="0"/>
              </a:rPr>
              <a:t>It’s no surprise that we get our news differently today. Digital innovations, from the internet to mobile, have given us new channels and modes to get news. We have a constant stream of information at our fingertips, with seemingly fewer gatekeepers and hyper levels of immediacy. Stories and news comes in piecemeal, as headlines or links or shares, and we focus on what matters to us, even if that’s not the whole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http://www.journalism.org/2016/07/07/the-modern-news-consumer/</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20</a:t>
            </a:fld>
            <a:endParaRPr lang="en-US" dirty="0"/>
          </a:p>
        </p:txBody>
      </p:sp>
    </p:spTree>
    <p:extLst>
      <p:ext uri="{BB962C8B-B14F-4D97-AF65-F5344CB8AC3E}">
        <p14:creationId xmlns:p14="http://schemas.microsoft.com/office/powerpoint/2010/main" val="247583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what has happened– how fake news has spread and why it’s a big deal. But there are other factors at play that indicate WHY we’ve become so susceptible to fake news– here are just a few:</a:t>
            </a:r>
          </a:p>
          <a:p>
            <a:endParaRPr lang="en-US" dirty="0"/>
          </a:p>
          <a:p>
            <a:pPr marL="171450" indent="-171450">
              <a:buFontTx/>
              <a:buChar char="-"/>
            </a:pPr>
            <a:r>
              <a:rPr lang="en-US" dirty="0"/>
              <a:t>How we consume news has changed, shifting largely to social media as a main source, as well as finding sources that suit our personal beliefs</a:t>
            </a:r>
          </a:p>
          <a:p>
            <a:pPr marL="171450" indent="-171450">
              <a:buFontTx/>
              <a:buChar char="-"/>
            </a:pPr>
            <a:r>
              <a:rPr lang="en-US" dirty="0"/>
              <a:t>Algorithms have replaced editors, especially at Facebook and Google, allowing fake news to surface</a:t>
            </a:r>
          </a:p>
          <a:p>
            <a:pPr marL="171450" indent="-171450">
              <a:buFontTx/>
              <a:buChar char="-"/>
            </a:pPr>
            <a:r>
              <a:rPr lang="en-US" dirty="0"/>
              <a:t>Simple design platforms, like Google’s AMP and Facebook Instant Articles, as well as simple web page creators, make it easy for fake news to look real</a:t>
            </a:r>
          </a:p>
          <a:p>
            <a:pPr marL="171450" indent="-171450">
              <a:buFontTx/>
              <a:buChar char="-"/>
            </a:pPr>
            <a:r>
              <a:rPr lang="en-US" dirty="0"/>
              <a:t>“The media,” the enemy of the state, has had a hard time figuring out how to cover fake news, incorrect statements, lies, etc. </a:t>
            </a:r>
          </a:p>
          <a:p>
            <a:pPr marL="171450" indent="-171450">
              <a:buFontTx/>
              <a:buChar char="-"/>
            </a:pPr>
            <a:r>
              <a:rPr lang="en-US" dirty="0"/>
              <a:t>On top of that, trust in major institutions (including the media) and in the idea of truth itself is at an all time low</a:t>
            </a:r>
          </a:p>
          <a:p>
            <a:pPr marL="171450" indent="-171450">
              <a:buFontTx/>
              <a:buChar char="-"/>
            </a:pPr>
            <a:r>
              <a:rPr lang="en-US" dirty="0"/>
              <a:t>And we aren’t innocent– we’ve created filter bubbles for ourselves that we just don’t want to burst, making it easier than ever to believe fake news that supports our beliefs</a:t>
            </a:r>
          </a:p>
          <a:p>
            <a:pPr marL="171450" indent="-171450">
              <a:buFontTx/>
              <a:buChar char="-"/>
            </a:pPr>
            <a:endParaRPr lang="en-US" dirty="0"/>
          </a:p>
          <a:p>
            <a:pPr marL="0" indent="0">
              <a:buFontTx/>
              <a:buNone/>
            </a:pPr>
            <a:r>
              <a:rPr lang="en-US" dirty="0"/>
              <a:t>So, what do we do about it? Who’s doing anything?</a:t>
            </a:r>
          </a:p>
        </p:txBody>
      </p:sp>
      <p:sp>
        <p:nvSpPr>
          <p:cNvPr id="4" name="Slide Number Placeholder 3"/>
          <p:cNvSpPr>
            <a:spLocks noGrp="1"/>
          </p:cNvSpPr>
          <p:nvPr>
            <p:ph type="sldNum" sz="quarter" idx="10"/>
          </p:nvPr>
        </p:nvSpPr>
        <p:spPr/>
        <p:txBody>
          <a:bodyPr/>
          <a:lstStyle/>
          <a:p>
            <a:fld id="{A79B97FF-7C24-4C4A-A400-2550793EEC6B}" type="slidenum">
              <a:rPr lang="en-US" smtClean="0"/>
              <a:t>21</a:t>
            </a:fld>
            <a:endParaRPr lang="en-US" dirty="0"/>
          </a:p>
        </p:txBody>
      </p:sp>
    </p:spTree>
    <p:extLst>
      <p:ext uri="{BB962C8B-B14F-4D97-AF65-F5344CB8AC3E}">
        <p14:creationId xmlns:p14="http://schemas.microsoft.com/office/powerpoint/2010/main" val="100918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August 2016, just a few months after Mark’s post, Facebook announced a major algorithm change that would focus content on UGC, not publishers. Many in the media seemed surprised, both from news and business perspectives. Some felt like this was an admirable step in starting to battle the hoaxes popping up on the site. Others found it to be strange and confusing.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and they fired all the editors. Who needs them when their algorithm is this strong?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https://www.nytimes.com/2016/08/05/technology/facebook-moves-to-push-clickbait-lower-in-the-news-feed.html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https://www.nytimes.com/2016/06/30/technology/facebook-to-change-news-feed-to-focus-on-friends-and-family.html?smid=tw-nytimes&amp;smtyp=cur&amp;_r=</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22</a:t>
            </a:fld>
            <a:endParaRPr lang="en-US" dirty="0"/>
          </a:p>
        </p:txBody>
      </p:sp>
    </p:spTree>
    <p:extLst>
      <p:ext uri="{BB962C8B-B14F-4D97-AF65-F5344CB8AC3E}">
        <p14:creationId xmlns:p14="http://schemas.microsoft.com/office/powerpoint/2010/main" val="2876401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what has happened– how fake news has spread and why it’s a big deal. But there are other factors at play that indicate WHY we’ve become so susceptible to fake news– here are just a few:</a:t>
            </a:r>
          </a:p>
          <a:p>
            <a:endParaRPr lang="en-US" dirty="0"/>
          </a:p>
          <a:p>
            <a:pPr marL="171450" indent="-171450">
              <a:buFontTx/>
              <a:buChar char="-"/>
            </a:pPr>
            <a:r>
              <a:rPr lang="en-US" dirty="0"/>
              <a:t>How we consume news has changed, shifting largely to social media as a main source, as well as finding sources that suit our personal beliefs</a:t>
            </a:r>
          </a:p>
          <a:p>
            <a:pPr marL="171450" indent="-171450">
              <a:buFontTx/>
              <a:buChar char="-"/>
            </a:pPr>
            <a:r>
              <a:rPr lang="en-US" dirty="0"/>
              <a:t>Algorithms have replaced editors, especially at Facebook and Google, allowing fake news to surface</a:t>
            </a:r>
          </a:p>
          <a:p>
            <a:pPr marL="171450" indent="-171450">
              <a:buFontTx/>
              <a:buChar char="-"/>
            </a:pPr>
            <a:r>
              <a:rPr lang="en-US" dirty="0"/>
              <a:t>Simple design platforms, like Google’s AMP and Facebook Instant Articles, as well as simple web page creators, make it easy for fake news to look real</a:t>
            </a:r>
          </a:p>
          <a:p>
            <a:pPr marL="171450" indent="-171450">
              <a:buFontTx/>
              <a:buChar char="-"/>
            </a:pPr>
            <a:r>
              <a:rPr lang="en-US" dirty="0"/>
              <a:t>“The media,” the enemy of the state, has had a hard time figuring out how to cover fake news, incorrect statements, lies, etc. </a:t>
            </a:r>
          </a:p>
          <a:p>
            <a:pPr marL="171450" indent="-171450">
              <a:buFontTx/>
              <a:buChar char="-"/>
            </a:pPr>
            <a:r>
              <a:rPr lang="en-US" dirty="0"/>
              <a:t>On top of that, trust in major institutions (including the media) and in the idea of truth itself is at an all time low</a:t>
            </a:r>
          </a:p>
          <a:p>
            <a:pPr marL="171450" indent="-171450">
              <a:buFontTx/>
              <a:buChar char="-"/>
            </a:pPr>
            <a:r>
              <a:rPr lang="en-US" dirty="0"/>
              <a:t>And we aren’t innocent– we’ve created filter bubbles for ourselves that we just don’t want to burst, making it easier than ever to believe fake news that supports our beliefs</a:t>
            </a:r>
          </a:p>
          <a:p>
            <a:pPr marL="171450" indent="-171450">
              <a:buFontTx/>
              <a:buChar char="-"/>
            </a:pPr>
            <a:endParaRPr lang="en-US" dirty="0"/>
          </a:p>
          <a:p>
            <a:pPr marL="0" indent="0">
              <a:buFontTx/>
              <a:buNone/>
            </a:pPr>
            <a:r>
              <a:rPr lang="en-US" dirty="0"/>
              <a:t>So, what do we do about it? Who’s doing anything?</a:t>
            </a:r>
          </a:p>
        </p:txBody>
      </p:sp>
      <p:sp>
        <p:nvSpPr>
          <p:cNvPr id="4" name="Slide Number Placeholder 3"/>
          <p:cNvSpPr>
            <a:spLocks noGrp="1"/>
          </p:cNvSpPr>
          <p:nvPr>
            <p:ph type="sldNum" sz="quarter" idx="10"/>
          </p:nvPr>
        </p:nvSpPr>
        <p:spPr/>
        <p:txBody>
          <a:bodyPr/>
          <a:lstStyle/>
          <a:p>
            <a:fld id="{A79B97FF-7C24-4C4A-A400-2550793EEC6B}" type="slidenum">
              <a:rPr lang="en-US" smtClean="0"/>
              <a:t>23</a:t>
            </a:fld>
            <a:endParaRPr lang="en-US" dirty="0"/>
          </a:p>
        </p:txBody>
      </p:sp>
    </p:spTree>
    <p:extLst>
      <p:ext uri="{BB962C8B-B14F-4D97-AF65-F5344CB8AC3E}">
        <p14:creationId xmlns:p14="http://schemas.microsoft.com/office/powerpoint/2010/main" val="3590732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222222"/>
                </a:solidFill>
                <a:latin typeface="Proxima Nova"/>
              </a:rPr>
              <a:t>Snapchat and Apple News have managed to avoid the fake news firestorm. Why? In large part because of human interference. (Remember that last point?)</a:t>
            </a:r>
          </a:p>
          <a:p>
            <a:endParaRPr lang="en-US" sz="1200" dirty="0">
              <a:solidFill>
                <a:srgbClr val="222222"/>
              </a:solidFill>
              <a:latin typeface="Proxima Nova"/>
            </a:endParaRPr>
          </a:p>
          <a:p>
            <a:r>
              <a:rPr lang="en-US" sz="1200" dirty="0">
                <a:solidFill>
                  <a:srgbClr val="222222"/>
                </a:solidFill>
                <a:latin typeface="Proxima Nova"/>
              </a:rPr>
              <a:t>Both Snapchat Discover and Apple News use proprietary platform designs to publish content from their publishing partners. However, neither platform has automated this process, instead relying on human editors and curators to shepherd content through the process. Both platforms also maintain an approved publisher list that requires serious vetting before earning a spot. </a:t>
            </a:r>
          </a:p>
          <a:p>
            <a:endParaRPr lang="en-US" sz="1200" dirty="0">
              <a:solidFill>
                <a:srgbClr val="222222"/>
              </a:solidFill>
              <a:latin typeface="Proxima Nov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https://www.buzzfeed.com/nitashatiku/snapchat-fake-news?utm_term=.hi5KkPVDWm#.mcm29LOeaA</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24</a:t>
            </a:fld>
            <a:endParaRPr lang="en-US" dirty="0"/>
          </a:p>
        </p:txBody>
      </p:sp>
    </p:spTree>
    <p:extLst>
      <p:ext uri="{BB962C8B-B14F-4D97-AF65-F5344CB8AC3E}">
        <p14:creationId xmlns:p14="http://schemas.microsoft.com/office/powerpoint/2010/main" val="3916733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and Google operate differently. Both have in-house publishing platforms to format content to their respective styles– AMP for Google and Instant Articles for Facebook. But the difference here is that these platforms are almost fully automated. “Publishers” are less vetted and it’s easier for fake news to appear right in line with real news. </a:t>
            </a:r>
          </a:p>
          <a:p>
            <a:endParaRPr lang="en-US" dirty="0"/>
          </a:p>
          <a:p>
            <a:r>
              <a:rPr lang="en-US" dirty="0"/>
              <a:t>This is also a challenge because of engagement levels. </a:t>
            </a:r>
            <a:r>
              <a:rPr lang="en-US" dirty="0">
                <a:solidFill>
                  <a:srgbClr val="424242"/>
                </a:solidFill>
                <a:latin typeface="Helvetica" panose="020B0604020202020204" pitchFamily="34" charset="0"/>
              </a:rPr>
              <a:t>An increasing volume of readers experience articles through these mobile masks. AMP now represents 10 to 15 percent of publisher search traffic, according to an October </a:t>
            </a:r>
            <a:r>
              <a:rPr lang="en-US" dirty="0">
                <a:solidFill>
                  <a:srgbClr val="E5127D"/>
                </a:solidFill>
                <a:latin typeface="inherit"/>
                <a:hlinkClick r:id="rId3"/>
              </a:rPr>
              <a:t>Define Media report</a:t>
            </a:r>
            <a:r>
              <a:rPr lang="en-US" dirty="0">
                <a:solidFill>
                  <a:srgbClr val="424242"/>
                </a:solidFill>
                <a:latin typeface="Helvetica" panose="020B0604020202020204" pitchFamily="34" charset="0"/>
              </a:rPr>
              <a:t>. Facebook claims that Instant Articles content gets more traffic and deeper engagement than regular posts, with a 20 percent increase in average read time and a 30 percent higher share rate (those numbers are slightly suspect given Facebook’s control over exposure and its habit of misreporting data).</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25</a:t>
            </a:fld>
            <a:endParaRPr lang="en-US" dirty="0"/>
          </a:p>
        </p:txBody>
      </p:sp>
    </p:spTree>
    <p:extLst>
      <p:ext uri="{BB962C8B-B14F-4D97-AF65-F5344CB8AC3E}">
        <p14:creationId xmlns:p14="http://schemas.microsoft.com/office/powerpoint/2010/main" val="1886232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what has happened– how fake news has spread and why it’s a big deal. But there are other factors at play that indicate WHY we’ve become so susceptible to fake news– here are just a few:</a:t>
            </a:r>
          </a:p>
          <a:p>
            <a:endParaRPr lang="en-US" dirty="0"/>
          </a:p>
          <a:p>
            <a:pPr marL="171450" indent="-171450">
              <a:buFontTx/>
              <a:buChar char="-"/>
            </a:pPr>
            <a:r>
              <a:rPr lang="en-US" dirty="0"/>
              <a:t>How we consume news has changed, shifting largely to social media as a main source, as well as finding sources that suit our personal beliefs</a:t>
            </a:r>
          </a:p>
          <a:p>
            <a:pPr marL="171450" indent="-171450">
              <a:buFontTx/>
              <a:buChar char="-"/>
            </a:pPr>
            <a:r>
              <a:rPr lang="en-US" dirty="0"/>
              <a:t>Algorithms have replaced editors, especially at Facebook and Google, allowing fake news to surface</a:t>
            </a:r>
          </a:p>
          <a:p>
            <a:pPr marL="171450" indent="-171450">
              <a:buFontTx/>
              <a:buChar char="-"/>
            </a:pPr>
            <a:r>
              <a:rPr lang="en-US" dirty="0"/>
              <a:t>Simple design platforms, like Google’s AMP and Facebook Instant Articles, as well as simple web page creators, make it easy for fake news to look real</a:t>
            </a:r>
          </a:p>
          <a:p>
            <a:pPr marL="171450" indent="-171450">
              <a:buFontTx/>
              <a:buChar char="-"/>
            </a:pPr>
            <a:r>
              <a:rPr lang="en-US" dirty="0"/>
              <a:t>“The media,” the enemy of the state, has had a hard time figuring out how to cover fake news, incorrect statements, lies, etc. </a:t>
            </a:r>
          </a:p>
          <a:p>
            <a:pPr marL="171450" indent="-171450">
              <a:buFontTx/>
              <a:buChar char="-"/>
            </a:pPr>
            <a:r>
              <a:rPr lang="en-US" dirty="0"/>
              <a:t>On top of that, trust in major institutions (including the media) and in the idea of truth itself is at an all time low</a:t>
            </a:r>
          </a:p>
          <a:p>
            <a:pPr marL="171450" indent="-171450">
              <a:buFontTx/>
              <a:buChar char="-"/>
            </a:pPr>
            <a:r>
              <a:rPr lang="en-US" dirty="0"/>
              <a:t>And we aren’t innocent– we’ve created filter bubbles for ourselves that we just don’t want to burst, making it easier than ever to believe fake news that supports our beliefs</a:t>
            </a:r>
          </a:p>
          <a:p>
            <a:pPr marL="171450" indent="-171450">
              <a:buFontTx/>
              <a:buChar char="-"/>
            </a:pPr>
            <a:endParaRPr lang="en-US" dirty="0"/>
          </a:p>
          <a:p>
            <a:pPr marL="0" indent="0">
              <a:buFontTx/>
              <a:buNone/>
            </a:pPr>
            <a:r>
              <a:rPr lang="en-US" dirty="0"/>
              <a:t>So, what do we do about it? Who’s doing anything?</a:t>
            </a:r>
          </a:p>
        </p:txBody>
      </p:sp>
      <p:sp>
        <p:nvSpPr>
          <p:cNvPr id="4" name="Slide Number Placeholder 3"/>
          <p:cNvSpPr>
            <a:spLocks noGrp="1"/>
          </p:cNvSpPr>
          <p:nvPr>
            <p:ph type="sldNum" sz="quarter" idx="10"/>
          </p:nvPr>
        </p:nvSpPr>
        <p:spPr/>
        <p:txBody>
          <a:bodyPr/>
          <a:lstStyle/>
          <a:p>
            <a:fld id="{A79B97FF-7C24-4C4A-A400-2550793EEC6B}" type="slidenum">
              <a:rPr lang="en-US" smtClean="0"/>
              <a:t>26</a:t>
            </a:fld>
            <a:endParaRPr lang="en-US" dirty="0"/>
          </a:p>
        </p:txBody>
      </p:sp>
    </p:spTree>
    <p:extLst>
      <p:ext uri="{BB962C8B-B14F-4D97-AF65-F5344CB8AC3E}">
        <p14:creationId xmlns:p14="http://schemas.microsoft.com/office/powerpoint/2010/main" val="255478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because of it, because of their model of “false balance” and the words they’ve chose to use, their credibility continues to wane. Sure, plenty of people still tune into the evening news or read their local paper. But fake news exists, in large part, because it’s been easier to not call it out and to call it something else.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https://mobile.nytimes.com/2016/12/25/us/politics/fake-news-claims-conservatives-mainstream-media-.html</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27</a:t>
            </a:fld>
            <a:endParaRPr lang="en-US" dirty="0"/>
          </a:p>
        </p:txBody>
      </p:sp>
    </p:spTree>
    <p:extLst>
      <p:ext uri="{BB962C8B-B14F-4D97-AF65-F5344CB8AC3E}">
        <p14:creationId xmlns:p14="http://schemas.microsoft.com/office/powerpoint/2010/main" val="918233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what has happened– how fake news has spread and why it’s a big deal. But there are other factors at play that indicate WHY we’ve become so susceptible to fake news– here are just a few:</a:t>
            </a:r>
          </a:p>
          <a:p>
            <a:endParaRPr lang="en-US" dirty="0"/>
          </a:p>
          <a:p>
            <a:pPr marL="171450" indent="-171450">
              <a:buFontTx/>
              <a:buChar char="-"/>
            </a:pPr>
            <a:r>
              <a:rPr lang="en-US" dirty="0"/>
              <a:t>How we consume news has changed, shifting largely to social media as a main source, as well as finding sources that suit our personal beliefs</a:t>
            </a:r>
          </a:p>
          <a:p>
            <a:pPr marL="171450" indent="-171450">
              <a:buFontTx/>
              <a:buChar char="-"/>
            </a:pPr>
            <a:r>
              <a:rPr lang="en-US" dirty="0"/>
              <a:t>Algorithms have replaced editors, especially at Facebook and Google, allowing fake news to surface</a:t>
            </a:r>
          </a:p>
          <a:p>
            <a:pPr marL="171450" indent="-171450">
              <a:buFontTx/>
              <a:buChar char="-"/>
            </a:pPr>
            <a:r>
              <a:rPr lang="en-US" dirty="0"/>
              <a:t>Simple design platforms, like Google’s AMP and Facebook Instant Articles, as well as simple web page creators, make it easy for fake news to look real</a:t>
            </a:r>
          </a:p>
          <a:p>
            <a:pPr marL="171450" indent="-171450">
              <a:buFontTx/>
              <a:buChar char="-"/>
            </a:pPr>
            <a:r>
              <a:rPr lang="en-US" dirty="0"/>
              <a:t>“The media,” the enemy of the state, has had a hard time figuring out how to cover fake news, incorrect statements, lies, etc. </a:t>
            </a:r>
          </a:p>
          <a:p>
            <a:pPr marL="171450" indent="-171450">
              <a:buFontTx/>
              <a:buChar char="-"/>
            </a:pPr>
            <a:r>
              <a:rPr lang="en-US" dirty="0"/>
              <a:t>On top of that, trust in major institutions (including the media) and in the idea of truth itself is at an all time low</a:t>
            </a:r>
          </a:p>
          <a:p>
            <a:pPr marL="171450" indent="-171450">
              <a:buFontTx/>
              <a:buChar char="-"/>
            </a:pPr>
            <a:r>
              <a:rPr lang="en-US" dirty="0"/>
              <a:t>And we aren’t innocent– we’ve created filter bubbles for ourselves that we just don’t want to burst, making it easier than ever to believe fake news that supports our beliefs</a:t>
            </a:r>
          </a:p>
          <a:p>
            <a:pPr marL="171450" indent="-171450">
              <a:buFontTx/>
              <a:buChar char="-"/>
            </a:pPr>
            <a:endParaRPr lang="en-US" dirty="0"/>
          </a:p>
          <a:p>
            <a:pPr marL="0" indent="0">
              <a:buFontTx/>
              <a:buNone/>
            </a:pPr>
            <a:r>
              <a:rPr lang="en-US" dirty="0"/>
              <a:t>So, what do we do about it? Who’s doing anything?</a:t>
            </a:r>
          </a:p>
        </p:txBody>
      </p:sp>
      <p:sp>
        <p:nvSpPr>
          <p:cNvPr id="4" name="Slide Number Placeholder 3"/>
          <p:cNvSpPr>
            <a:spLocks noGrp="1"/>
          </p:cNvSpPr>
          <p:nvPr>
            <p:ph type="sldNum" sz="quarter" idx="10"/>
          </p:nvPr>
        </p:nvSpPr>
        <p:spPr/>
        <p:txBody>
          <a:bodyPr/>
          <a:lstStyle/>
          <a:p>
            <a:fld id="{A79B97FF-7C24-4C4A-A400-2550793EEC6B}" type="slidenum">
              <a:rPr lang="en-US" smtClean="0"/>
              <a:t>28</a:t>
            </a:fld>
            <a:endParaRPr lang="en-US" dirty="0"/>
          </a:p>
        </p:txBody>
      </p:sp>
    </p:spTree>
    <p:extLst>
      <p:ext uri="{BB962C8B-B14F-4D97-AF65-F5344CB8AC3E}">
        <p14:creationId xmlns:p14="http://schemas.microsoft.com/office/powerpoint/2010/main" val="3621200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clear indicator of our lack of trust: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olidFill>
                  <a:srgbClr val="111111"/>
                </a:solidFill>
                <a:latin typeface="Georgia" panose="02040502050405020303" pitchFamily="18" charset="0"/>
              </a:rPr>
              <a:t>Oxford Dictionaries has selected “post-truth” as 2016's international word of the year, after the contentious “</a:t>
            </a:r>
            <a:r>
              <a:rPr lang="en-US" dirty="0">
                <a:solidFill>
                  <a:srgbClr val="1955A5"/>
                </a:solidFill>
                <a:latin typeface="Georgia" panose="02040502050405020303" pitchFamily="18" charset="0"/>
                <a:hlinkClick r:id="rId3"/>
              </a:rPr>
              <a:t>Brexit” referendum</a:t>
            </a:r>
            <a:r>
              <a:rPr lang="en-US" dirty="0">
                <a:solidFill>
                  <a:srgbClr val="111111"/>
                </a:solidFill>
                <a:latin typeface="Georgia" panose="02040502050405020303" pitchFamily="18" charset="0"/>
              </a:rPr>
              <a:t> and an </a:t>
            </a:r>
            <a:r>
              <a:rPr lang="en-US" dirty="0">
                <a:solidFill>
                  <a:srgbClr val="1955A5"/>
                </a:solidFill>
                <a:latin typeface="Georgia" panose="02040502050405020303" pitchFamily="18" charset="0"/>
                <a:hlinkClick r:id="rId4"/>
              </a:rPr>
              <a:t>equally divisive U.S. presidential election</a:t>
            </a:r>
            <a:r>
              <a:rPr lang="en-US" dirty="0">
                <a:solidFill>
                  <a:srgbClr val="111111"/>
                </a:solidFill>
                <a:latin typeface="Georgia" panose="02040502050405020303" pitchFamily="18" charset="0"/>
              </a:rPr>
              <a:t> caused usage of the adjective to skyrocket, according to the Oxford University Press.</a:t>
            </a:r>
          </a:p>
          <a:p>
            <a:endParaRPr lang="en-US" dirty="0">
              <a:solidFill>
                <a:srgbClr val="111111"/>
              </a:solidFill>
              <a:latin typeface="Georgia" panose="02040502050405020303" pitchFamily="18" charset="0"/>
            </a:endParaRPr>
          </a:p>
          <a:p>
            <a:r>
              <a:rPr lang="en-US" dirty="0">
                <a:solidFill>
                  <a:srgbClr val="111111"/>
                </a:solidFill>
                <a:latin typeface="Georgia" panose="02040502050405020303" pitchFamily="18" charset="0"/>
              </a:rPr>
              <a:t>The dictionary defines “post-truth” as “relating to or denoting circumstances in which objective facts are less influential in shaping public opinion than appeals to emotion and personal belief.”</a:t>
            </a:r>
            <a:endParaRPr lang="en-US" b="0" i="0" dirty="0">
              <a:solidFill>
                <a:srgbClr val="111111"/>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https://www.washingtonpost.com/news/the-fix/wp/2016/11/16/post-truth-named-2016-word-of-the-year-by-oxford-dictionaries/?utm_term=.5fe11e3a654d</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29</a:t>
            </a:fld>
            <a:endParaRPr lang="en-US" dirty="0"/>
          </a:p>
        </p:txBody>
      </p:sp>
    </p:spTree>
    <p:extLst>
      <p:ext uri="{BB962C8B-B14F-4D97-AF65-F5344CB8AC3E}">
        <p14:creationId xmlns:p14="http://schemas.microsoft.com/office/powerpoint/2010/main" val="134758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it helps to acknowledge, as former President Obama has here, that fake news is a problem. It’s not just a problem for publishers or social networks or the media. It’s a problem for us as people and us as society. If we can’t differentiate between what is real and what is fake, we are facing dire times.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https://www.nytimes.com/2016/11/18/world/europe/obama-angela-merkel-donald-trump.html</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3</a:t>
            </a:fld>
            <a:endParaRPr lang="en-US" dirty="0"/>
          </a:p>
        </p:txBody>
      </p:sp>
    </p:spTree>
    <p:extLst>
      <p:ext uri="{BB962C8B-B14F-4D97-AF65-F5344CB8AC3E}">
        <p14:creationId xmlns:p14="http://schemas.microsoft.com/office/powerpoint/2010/main" val="986210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franklin-gothic-urw"/>
              </a:rPr>
              <a:t>Other studies confirm that the public’s trust in media is low. While 76% say they have some level of trust in national news orgs, that’s lower than both family/friends/acquaintances and than local news orgs. And only 18% say they have a lot of trust in national news.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latin typeface="franklin-gothic-ur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franklin-gothic-urw"/>
              </a:rPr>
              <a:t>Social media doesn’t fare much better. Only 34% say they trust the information they get from social media.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0000"/>
              </a:solidFill>
              <a:latin typeface="franklin-gothic-urw"/>
            </a:endParaRPr>
          </a:p>
          <a:p>
            <a:pPr fontAlgn="base">
              <a:buFont typeface="Arial" panose="020B0604020202020204" pitchFamily="34" charset="0"/>
              <a:buNone/>
            </a:pPr>
            <a:r>
              <a:rPr lang="en-US" dirty="0">
                <a:solidFill>
                  <a:srgbClr val="000000"/>
                </a:solidFill>
                <a:latin typeface="Georgia" panose="02040502050405020303" pitchFamily="18" charset="0"/>
              </a:rPr>
              <a:t>When those who get news online from each source type were asked specifically about each’s accuracy, news organizations again sit at the top; 15% of those who get news from news organizations online find them very accurate, compared with 7% who say the same about people they are close with and just 2% for people they are not particularly close with.</a:t>
            </a:r>
          </a:p>
          <a:p>
            <a:pPr fontAlgn="base">
              <a:buFont typeface="Arial" panose="020B0604020202020204" pitchFamily="34" charset="0"/>
              <a:buNone/>
            </a:pPr>
            <a:endParaRPr lang="en-US" dirty="0">
              <a:solidFill>
                <a:srgbClr val="000000"/>
              </a:solidFill>
              <a:latin typeface="Georgia" panose="02040502050405020303" pitchFamily="18" charset="0"/>
            </a:endParaRPr>
          </a:p>
          <a:p>
            <a:pPr fontAlgn="base">
              <a:buFont typeface="Arial" panose="020B0604020202020204" pitchFamily="34" charset="0"/>
              <a:buNone/>
            </a:pPr>
            <a:r>
              <a:rPr lang="en-US" dirty="0">
                <a:solidFill>
                  <a:srgbClr val="000000"/>
                </a:solidFill>
                <a:latin typeface="Georgia" panose="02040502050405020303" pitchFamily="18" charset="0"/>
              </a:rPr>
              <a:t>Democrats are more likely than others to have “a lot” of trust in the information from national news organizations: 27% do, compared with 15% of Republicans and 13% of Independents. Those ages 50+ (22%) are also more likely than those ages 18-29 (10%) and those 30-49 (16%) to trust information from national news organizations a lot.</a:t>
            </a:r>
            <a:endParaRPr lang="en-US" b="0" i="0" dirty="0">
              <a:solidFill>
                <a:srgbClr val="000000"/>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http://www.journalism.org/2016/07/07/trust-and-accuracy/</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30</a:t>
            </a:fld>
            <a:endParaRPr lang="en-US" dirty="0"/>
          </a:p>
        </p:txBody>
      </p:sp>
    </p:spTree>
    <p:extLst>
      <p:ext uri="{BB962C8B-B14F-4D97-AF65-F5344CB8AC3E}">
        <p14:creationId xmlns:p14="http://schemas.microsoft.com/office/powerpoint/2010/main" val="3332221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what has happened– how fake news has spread and why it’s a big deal. But there are other factors at play that indicate WHY we’ve become so susceptible to fake news– here are just a few:</a:t>
            </a:r>
          </a:p>
          <a:p>
            <a:endParaRPr lang="en-US" dirty="0"/>
          </a:p>
          <a:p>
            <a:pPr marL="171450" indent="-171450">
              <a:buFontTx/>
              <a:buChar char="-"/>
            </a:pPr>
            <a:r>
              <a:rPr lang="en-US" dirty="0"/>
              <a:t>How we consume news has changed, shifting largely to social media as a main source, as well as finding sources that suit our personal beliefs</a:t>
            </a:r>
          </a:p>
          <a:p>
            <a:pPr marL="171450" indent="-171450">
              <a:buFontTx/>
              <a:buChar char="-"/>
            </a:pPr>
            <a:r>
              <a:rPr lang="en-US" dirty="0"/>
              <a:t>Algorithms have replaced editors, especially at Facebook and Google, allowing fake news to surface</a:t>
            </a:r>
          </a:p>
          <a:p>
            <a:pPr marL="171450" indent="-171450">
              <a:buFontTx/>
              <a:buChar char="-"/>
            </a:pPr>
            <a:r>
              <a:rPr lang="en-US" dirty="0"/>
              <a:t>Simple design platforms, like Google’s AMP and Facebook Instant Articles, as well as simple web page creators, make it easy for fake news to look real</a:t>
            </a:r>
          </a:p>
          <a:p>
            <a:pPr marL="171450" indent="-171450">
              <a:buFontTx/>
              <a:buChar char="-"/>
            </a:pPr>
            <a:r>
              <a:rPr lang="en-US" dirty="0"/>
              <a:t>“The media,” the enemy of the state, has had a hard time figuring out how to cover fake news, incorrect statements, lies, etc. </a:t>
            </a:r>
          </a:p>
          <a:p>
            <a:pPr marL="171450" indent="-171450">
              <a:buFontTx/>
              <a:buChar char="-"/>
            </a:pPr>
            <a:r>
              <a:rPr lang="en-US" dirty="0"/>
              <a:t>On top of that, trust in major institutions (including the media) and in the idea of truth itself is at an all time low</a:t>
            </a:r>
          </a:p>
          <a:p>
            <a:pPr marL="171450" indent="-171450">
              <a:buFontTx/>
              <a:buChar char="-"/>
            </a:pPr>
            <a:r>
              <a:rPr lang="en-US" dirty="0"/>
              <a:t>And we aren’t innocent– we’ve created filter bubbles for ourselves that we just don’t want to burst, making it easier than ever to believe fake news that supports our beliefs</a:t>
            </a:r>
          </a:p>
          <a:p>
            <a:pPr marL="171450" indent="-171450">
              <a:buFontTx/>
              <a:buChar char="-"/>
            </a:pPr>
            <a:endParaRPr lang="en-US" dirty="0"/>
          </a:p>
          <a:p>
            <a:pPr marL="0" indent="0">
              <a:buFontTx/>
              <a:buNone/>
            </a:pPr>
            <a:r>
              <a:rPr lang="en-US" dirty="0"/>
              <a:t>So, what do we do about it? Who’s doing anything?</a:t>
            </a:r>
          </a:p>
        </p:txBody>
      </p:sp>
      <p:sp>
        <p:nvSpPr>
          <p:cNvPr id="4" name="Slide Number Placeholder 3"/>
          <p:cNvSpPr>
            <a:spLocks noGrp="1"/>
          </p:cNvSpPr>
          <p:nvPr>
            <p:ph type="sldNum" sz="quarter" idx="10"/>
          </p:nvPr>
        </p:nvSpPr>
        <p:spPr/>
        <p:txBody>
          <a:bodyPr/>
          <a:lstStyle/>
          <a:p>
            <a:fld id="{A79B97FF-7C24-4C4A-A400-2550793EEC6B}" type="slidenum">
              <a:rPr lang="en-US" smtClean="0"/>
              <a:t>31</a:t>
            </a:fld>
            <a:endParaRPr lang="en-US" dirty="0"/>
          </a:p>
        </p:txBody>
      </p:sp>
    </p:spTree>
    <p:extLst>
      <p:ext uri="{BB962C8B-B14F-4D97-AF65-F5344CB8AC3E}">
        <p14:creationId xmlns:p14="http://schemas.microsoft.com/office/powerpoint/2010/main" val="1834509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partisanship has been one the biggest blame getters in the fake news story. This article from the New York Times talks in length about how our deep political biases are creating a kind of “partisan prism for facts,” making it easier to accept fake news if it fits the reality we want to be 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https://www.nytimes.com/2017/01/11/upshot/the-real-story-about-fake-news-is-partisanship.html</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32</a:t>
            </a:fld>
            <a:endParaRPr lang="en-US" dirty="0"/>
          </a:p>
        </p:txBody>
      </p:sp>
    </p:spTree>
    <p:extLst>
      <p:ext uri="{BB962C8B-B14F-4D97-AF65-F5344CB8AC3E}">
        <p14:creationId xmlns:p14="http://schemas.microsoft.com/office/powerpoint/2010/main" val="645496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http://www.salon.com/2017/02/05/this-is-your-brain-on-fake-news-whats-behind-the-human-willingness-to-swallow-alternative-facts/</a:t>
            </a:r>
          </a:p>
        </p:txBody>
      </p:sp>
      <p:sp>
        <p:nvSpPr>
          <p:cNvPr id="4" name="Slide Number Placeholder 3"/>
          <p:cNvSpPr>
            <a:spLocks noGrp="1"/>
          </p:cNvSpPr>
          <p:nvPr>
            <p:ph type="sldNum" sz="quarter" idx="10"/>
          </p:nvPr>
        </p:nvSpPr>
        <p:spPr/>
        <p:txBody>
          <a:bodyPr/>
          <a:lstStyle/>
          <a:p>
            <a:fld id="{676BAFE2-F279-45B1-A62C-E49DBA7826B3}" type="slidenum">
              <a:rPr lang="en-US" smtClean="0"/>
              <a:t>33</a:t>
            </a:fld>
            <a:endParaRPr lang="en-US" dirty="0"/>
          </a:p>
        </p:txBody>
      </p:sp>
    </p:spTree>
    <p:extLst>
      <p:ext uri="{BB962C8B-B14F-4D97-AF65-F5344CB8AC3E}">
        <p14:creationId xmlns:p14="http://schemas.microsoft.com/office/powerpoint/2010/main" val="3327254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orgia" panose="02040502050405020303" pitchFamily="18" charset="0"/>
              </a:rPr>
              <a:t>We’ve got to do something. Many Americans expect social networking sites, politicians and the public itself to do their share to deal with fake news.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orgia" panose="02040502050405020303" pitchFamily="18" charset="0"/>
              </a:rPr>
              <a:t>Fully 45% of U.S. adults say government, politicians and elected officials bear a great deal of responsibility for preventing made-up stories from gaining attention, on par with the 43% that say this of the public and the 42% who say this of social networking sites and search engines.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orgia" panose="02040502050405020303" pitchFamily="18" charset="0"/>
              </a:rPr>
              <a:t>Although the overall portion of Americans who place responsibility on each is about equal, individuals have different perspectives on how that responsibility should be distributed.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orgia" panose="02040502050405020303" pitchFamily="18" charset="0"/>
              </a:rPr>
              <a:t>Just 15% of Americans place a great deal of responsibility on all three of these groups, while a majority (58%) feels instead that one or two of them bear a great deal of responsibility.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each of these three groups was seen as responsible by about an equal share of the public, it is not the case that every American thinks each bears a great deal of responsibility. In fact, only 15% of U.S. adults say this of all three groups, while 58% named one (31%) or two (27%) of the three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http://www.journalism.org/2016/12/15/many-americans-believe-fake-news-is-sowing-confusion/</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35</a:t>
            </a:fld>
            <a:endParaRPr lang="en-US" dirty="0"/>
          </a:p>
        </p:txBody>
      </p:sp>
    </p:spTree>
    <p:extLst>
      <p:ext uri="{BB962C8B-B14F-4D97-AF65-F5344CB8AC3E}">
        <p14:creationId xmlns:p14="http://schemas.microsoft.com/office/powerpoint/2010/main" val="2696194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and Facebook have said they’ll ban fake news sites from using their ad networks, cutting off the monetizing opportunity. </a:t>
            </a:r>
          </a:p>
          <a:p>
            <a:endParaRPr lang="en-US" dirty="0"/>
          </a:p>
          <a:p>
            <a:r>
              <a:rPr lang="en-US" dirty="0"/>
              <a:t>And so far, it’s going…ok. Both have implemented various checks to weed out these sites, to mixed and minimal effect. </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36</a:t>
            </a:fld>
            <a:endParaRPr lang="en-US" dirty="0"/>
          </a:p>
        </p:txBody>
      </p:sp>
    </p:spTree>
    <p:extLst>
      <p:ext uri="{BB962C8B-B14F-4D97-AF65-F5344CB8AC3E}">
        <p14:creationId xmlns:p14="http://schemas.microsoft.com/office/powerpoint/2010/main" val="2223812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statement, Google said it reviewed 550 sites “suspected of misrepresenting content to users, including impersonating news organizations,” taking action against 340 and kicking over 200 publishers off the platform permanently. However, many are questioning the efficacy of this move, as over 2 million publishers use the platform. Others are criticizing Google for not calling these fake news sites, instead referring to them as sites that deceive users by misrepresenting content. Google also changed the language in its advertising policy to remove the words “fake news,” creating additional criticism.</a:t>
            </a:r>
          </a:p>
          <a:p>
            <a:endParaRPr lang="en-US" dirty="0"/>
          </a:p>
          <a:p>
            <a:r>
              <a:rPr lang="en-US" dirty="0"/>
              <a:t>https://blog.google/topics/ads/how-we-fought-bad-ads-sites-and-scammers-2016/</a:t>
            </a:r>
          </a:p>
        </p:txBody>
      </p:sp>
      <p:sp>
        <p:nvSpPr>
          <p:cNvPr id="4" name="Slide Number Placeholder 3"/>
          <p:cNvSpPr>
            <a:spLocks noGrp="1"/>
          </p:cNvSpPr>
          <p:nvPr>
            <p:ph type="sldNum" sz="quarter" idx="10"/>
          </p:nvPr>
        </p:nvSpPr>
        <p:spPr/>
        <p:txBody>
          <a:bodyPr/>
          <a:lstStyle/>
          <a:p>
            <a:fld id="{676BAFE2-F279-45B1-A62C-E49DBA7826B3}" type="slidenum">
              <a:rPr lang="en-US" smtClean="0"/>
              <a:t>37</a:t>
            </a:fld>
            <a:endParaRPr lang="en-US" dirty="0"/>
          </a:p>
        </p:txBody>
      </p:sp>
    </p:spTree>
    <p:extLst>
      <p:ext uri="{BB962C8B-B14F-4D97-AF65-F5344CB8AC3E}">
        <p14:creationId xmlns:p14="http://schemas.microsoft.com/office/powerpoint/2010/main" val="228740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More than 60 websites publishing fake news are earning revenue from advertising networks and most of them are working with major networks such as Revcontent, Google AdSense, and Content.ad, according to a review by BuzzFeed News.</a:t>
            </a:r>
          </a:p>
          <a:p>
            <a:r>
              <a:rPr lang="en-US" sz="1200" b="0" i="0" kern="1200" dirty="0">
                <a:solidFill>
                  <a:schemeClr val="tx1"/>
                </a:solidFill>
                <a:effectLst/>
                <a:latin typeface="+mn-lt"/>
                <a:ea typeface="+mn-ea"/>
                <a:cs typeface="+mn-cs"/>
              </a:rPr>
              <a:t> It shows that in spite of </a:t>
            </a:r>
            <a:r>
              <a:rPr lang="en-US" sz="1200" b="0" i="0" u="none" strike="noStrike" kern="1200" dirty="0">
                <a:solidFill>
                  <a:schemeClr val="tx1"/>
                </a:solidFill>
                <a:effectLst/>
                <a:latin typeface="+mn-lt"/>
                <a:ea typeface="+mn-ea"/>
                <a:cs typeface="+mn-cs"/>
                <a:hlinkClick r:id="rId3"/>
              </a:rPr>
              <a:t>calls</a:t>
            </a:r>
            <a:r>
              <a:rPr lang="en-US" sz="1200" b="0" i="0" kern="1200" dirty="0">
                <a:solidFill>
                  <a:schemeClr val="tx1"/>
                </a:solidFill>
                <a:effectLst/>
                <a:latin typeface="+mn-lt"/>
                <a:ea typeface="+mn-ea"/>
                <a:cs typeface="+mn-cs"/>
              </a:rPr>
              <a:t> for the digital ad industry to crack down on fake news and fraud in its ecosystem, fake news publishers continue to find ways to earn money from major advertising networks.</a:t>
            </a:r>
            <a:endParaRPr lang="en-US" dirty="0"/>
          </a:p>
          <a:p>
            <a:endParaRPr lang="en-US" dirty="0"/>
          </a:p>
          <a:p>
            <a:r>
              <a:rPr lang="en-US" dirty="0"/>
              <a:t>https://www.buzzfeed.com/craigsilverman/fake-news-real-ads?utm_term=.it8GpM9BDj#.lrPARXMDbe</a:t>
            </a:r>
          </a:p>
        </p:txBody>
      </p:sp>
      <p:sp>
        <p:nvSpPr>
          <p:cNvPr id="4" name="Slide Number Placeholder 3"/>
          <p:cNvSpPr>
            <a:spLocks noGrp="1"/>
          </p:cNvSpPr>
          <p:nvPr>
            <p:ph type="sldNum" sz="quarter" idx="10"/>
          </p:nvPr>
        </p:nvSpPr>
        <p:spPr/>
        <p:txBody>
          <a:bodyPr/>
          <a:lstStyle/>
          <a:p>
            <a:fld id="{676BAFE2-F279-45B1-A62C-E49DBA7826B3}" type="slidenum">
              <a:rPr lang="en-US" smtClean="0"/>
              <a:t>38</a:t>
            </a:fld>
            <a:endParaRPr lang="en-US" dirty="0"/>
          </a:p>
        </p:txBody>
      </p:sp>
    </p:spTree>
    <p:extLst>
      <p:ext uri="{BB962C8B-B14F-4D97-AF65-F5344CB8AC3E}">
        <p14:creationId xmlns:p14="http://schemas.microsoft.com/office/powerpoint/2010/main" val="2089572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https://theoutline.com/post/1192/google-s-featured-snippets-are-worse-than-fake-news</a:t>
            </a:r>
          </a:p>
          <a:p>
            <a:endParaRPr lang="en-US" dirty="0"/>
          </a:p>
          <a:p>
            <a:r>
              <a:rPr lang="en-US" sz="1200" b="0" i="0" kern="1200" dirty="0">
                <a:solidFill>
                  <a:schemeClr val="tx1"/>
                </a:solidFill>
                <a:effectLst/>
                <a:latin typeface="+mn-lt"/>
                <a:ea typeface="+mn-ea"/>
                <a:cs typeface="+mn-cs"/>
              </a:rPr>
              <a:t>Google doesn’t always get tripped up like this. Many of its answers, like the date of Mother’s Day, come from what Google calls its </a:t>
            </a:r>
            <a:r>
              <a:rPr lang="en-US" sz="1200" b="0" i="0" u="none" strike="noStrike" kern="1200" dirty="0">
                <a:solidFill>
                  <a:schemeClr val="tx1"/>
                </a:solidFill>
                <a:effectLst/>
                <a:latin typeface="+mn-lt"/>
                <a:ea typeface="+mn-ea"/>
                <a:cs typeface="+mn-cs"/>
                <a:hlinkClick r:id="rId3"/>
              </a:rPr>
              <a:t>Knowledge Graph</a:t>
            </a:r>
            <a:r>
              <a:rPr lang="en-US" sz="1200" b="0" i="0" kern="1200" dirty="0">
                <a:solidFill>
                  <a:schemeClr val="tx1"/>
                </a:solidFill>
                <a:effectLst/>
                <a:latin typeface="+mn-lt"/>
                <a:ea typeface="+mn-ea"/>
                <a:cs typeface="+mn-cs"/>
              </a:rPr>
              <a:t>, a database of hard facts sourced from places like Wikipedia and CIA World Factbook. Google started implementing these in 2012, and they’re very reliable.</a:t>
            </a:r>
          </a:p>
          <a:p>
            <a:pPr fontAlgn="base"/>
            <a:r>
              <a:rPr lang="en-US" sz="1200" b="0" i="0" kern="1200" dirty="0">
                <a:solidFill>
                  <a:schemeClr val="tx1"/>
                </a:solidFill>
                <a:effectLst/>
                <a:latin typeface="+mn-lt"/>
                <a:ea typeface="+mn-ea"/>
                <a:cs typeface="+mn-cs"/>
              </a:rPr>
              <a:t>But a faster-growing number of quick answers, like the cake recipe and the </a:t>
            </a:r>
            <a:r>
              <a:rPr lang="en-US" sz="1200" b="0" i="1" kern="1200" dirty="0">
                <a:solidFill>
                  <a:schemeClr val="tx1"/>
                </a:solidFill>
                <a:effectLst/>
                <a:latin typeface="+mn-lt"/>
                <a:ea typeface="+mn-ea"/>
                <a:cs typeface="+mn-cs"/>
              </a:rPr>
              <a:t>Monty Python</a:t>
            </a:r>
            <a:r>
              <a:rPr lang="en-US" sz="1200" b="0" i="0" kern="1200" dirty="0">
                <a:solidFill>
                  <a:schemeClr val="tx1"/>
                </a:solidFill>
                <a:effectLst/>
                <a:latin typeface="+mn-lt"/>
                <a:ea typeface="+mn-ea"/>
                <a:cs typeface="+mn-cs"/>
              </a:rPr>
              <a:t> joke and the presidents supposedly in the Klan, are not as carefully curated. These answers are algorithmically generated from web pages that rank highly in the search results. They’re officially called “featured snippets.”</a:t>
            </a:r>
          </a:p>
          <a:p>
            <a:pPr fontAlgn="base"/>
            <a:r>
              <a:rPr lang="en-US" sz="1200" b="0" i="0" kern="1200" dirty="0">
                <a:solidFill>
                  <a:schemeClr val="tx1"/>
                </a:solidFill>
                <a:effectLst/>
                <a:latin typeface="+mn-lt"/>
                <a:ea typeface="+mn-ea"/>
                <a:cs typeface="+mn-cs"/>
              </a:rPr>
              <a:t>Google added featured snippets sometime in 2014, and it’s not like the company doesn’t know about this problem. In 2015, users </a:t>
            </a:r>
            <a:r>
              <a:rPr lang="en-US" sz="1200" b="0" i="0" u="none" strike="noStrike" kern="1200" dirty="0">
                <a:solidFill>
                  <a:schemeClr val="tx1"/>
                </a:solidFill>
                <a:effectLst/>
                <a:latin typeface="+mn-lt"/>
                <a:ea typeface="+mn-ea"/>
                <a:cs typeface="+mn-cs"/>
                <a:hlinkClick r:id="rId4"/>
              </a:rPr>
              <a:t>discovered</a:t>
            </a:r>
            <a:r>
              <a:rPr lang="en-US" sz="1200" b="0" i="0" kern="1200" dirty="0">
                <a:solidFill>
                  <a:schemeClr val="tx1"/>
                </a:solidFill>
                <a:effectLst/>
                <a:latin typeface="+mn-lt"/>
                <a:ea typeface="+mn-ea"/>
                <a:cs typeface="+mn-cs"/>
              </a:rPr>
              <a:t> that the query “What happened to the dinosaurs?” produced the quick answer “Dinosaurs are used more than anything else to indoctrinate children and adults in the idea of millions of years of earth history,” pulled from a fundamentalist Christian page titled “What Really Happened to the Dinosaurs?” Google didn’t comment, but the featured snippet changed to a quote from the University of Illinois Extension.</a:t>
            </a:r>
          </a:p>
          <a:p>
            <a:pPr fontAlgn="base"/>
            <a:r>
              <a:rPr lang="en-US" sz="1200" b="0" i="0" kern="1200" dirty="0">
                <a:solidFill>
                  <a:schemeClr val="tx1"/>
                </a:solidFill>
                <a:effectLst/>
                <a:latin typeface="+mn-lt"/>
                <a:ea typeface="+mn-ea"/>
                <a:cs typeface="+mn-cs"/>
              </a:rPr>
              <a:t>Google has an excellent reputation, and it’s well-deserved. Mammoth forces of spammers, scammers, and other bad actors are constantly trying to manipulate Google’s search rankings, and yet they remain incredibly useful for users. Yet the company seems willing to take hits to its reputation while also promoting conspiracy theories, bigotry, and misinformation. Why?</a:t>
            </a:r>
          </a:p>
          <a:p>
            <a:pPr fontAlgn="base"/>
            <a:r>
              <a:rPr lang="en-US" sz="1200" b="0" i="0" kern="1200" dirty="0">
                <a:solidFill>
                  <a:schemeClr val="tx1"/>
                </a:solidFill>
                <a:effectLst/>
                <a:latin typeface="+mn-lt"/>
                <a:ea typeface="+mn-ea"/>
                <a:cs typeface="+mn-cs"/>
              </a:rPr>
              <a:t>For one thing, people really like this style of search. “It’s having a very good impact on the search results. People love them,” said Eric Enge, CEO of Stone Temple Consulting, a digital marketing agency that has done </a:t>
            </a:r>
            <a:r>
              <a:rPr lang="en-US" sz="1200" b="0" i="0" u="none" strike="noStrike" kern="1200" dirty="0">
                <a:solidFill>
                  <a:schemeClr val="tx1"/>
                </a:solidFill>
                <a:effectLst/>
                <a:latin typeface="+mn-lt"/>
                <a:ea typeface="+mn-ea"/>
                <a:cs typeface="+mn-cs"/>
                <a:hlinkClick r:id="rId5"/>
              </a:rPr>
              <a:t>three</a:t>
            </a:r>
            <a:r>
              <a:rPr lang="en-US" sz="1200" b="0" i="0" kern="1200" dirty="0">
                <a:solidFill>
                  <a:schemeClr val="tx1"/>
                </a:solidFill>
                <a:effectLst/>
                <a:latin typeface="+mn-lt"/>
                <a:ea typeface="+mn-ea"/>
                <a:cs typeface="+mn-cs"/>
              </a:rPr>
              <a:t> deep-dive </a:t>
            </a:r>
            <a:r>
              <a:rPr lang="en-US" sz="1200" b="0" i="0" u="none" strike="noStrike" kern="1200" dirty="0">
                <a:solidFill>
                  <a:schemeClr val="tx1"/>
                </a:solidFill>
                <a:effectLst/>
                <a:latin typeface="+mn-lt"/>
                <a:ea typeface="+mn-ea"/>
                <a:cs typeface="+mn-cs"/>
                <a:hlinkClick r:id="rId6"/>
              </a:rPr>
              <a:t>studies</a:t>
            </a:r>
            <a:r>
              <a:rPr lang="en-US" sz="1200" b="0" i="0" kern="1200" dirty="0">
                <a:solidFill>
                  <a:schemeClr val="tx1"/>
                </a:solidFill>
                <a:effectLst/>
                <a:latin typeface="+mn-lt"/>
                <a:ea typeface="+mn-ea"/>
                <a:cs typeface="+mn-cs"/>
              </a:rPr>
              <a:t> on </a:t>
            </a:r>
            <a:r>
              <a:rPr lang="en-US" sz="1200" b="0" i="0" u="none" strike="noStrike" kern="1200" dirty="0">
                <a:solidFill>
                  <a:schemeClr val="tx1"/>
                </a:solidFill>
                <a:effectLst/>
                <a:latin typeface="+mn-lt"/>
                <a:ea typeface="+mn-ea"/>
                <a:cs typeface="+mn-cs"/>
                <a:hlinkClick r:id="rId7"/>
              </a:rPr>
              <a:t>featured snippets</a:t>
            </a:r>
            <a:r>
              <a:rPr lang="en-US" sz="1200" b="0" i="0" kern="1200" dirty="0">
                <a:solidFill>
                  <a:schemeClr val="tx1"/>
                </a:solidFill>
                <a:effectLst/>
                <a:latin typeface="+mn-lt"/>
                <a:ea typeface="+mn-ea"/>
                <a:cs typeface="+mn-cs"/>
              </a:rPr>
              <a:t>. In one of his company’s </a:t>
            </a:r>
            <a:r>
              <a:rPr lang="en-US" sz="1200" b="0" i="0" u="none" strike="noStrike" kern="1200" dirty="0">
                <a:solidFill>
                  <a:schemeClr val="tx1"/>
                </a:solidFill>
                <a:effectLst/>
                <a:latin typeface="+mn-lt"/>
                <a:ea typeface="+mn-ea"/>
                <a:cs typeface="+mn-cs"/>
                <a:hlinkClick r:id="rId8"/>
              </a:rPr>
              <a:t>surveys</a:t>
            </a:r>
            <a:r>
              <a:rPr lang="en-US" sz="1200" b="0" i="0" kern="1200" dirty="0">
                <a:solidFill>
                  <a:schemeClr val="tx1"/>
                </a:solidFill>
                <a:effectLst/>
                <a:latin typeface="+mn-lt"/>
                <a:ea typeface="+mn-ea"/>
                <a:cs typeface="+mn-cs"/>
              </a:rPr>
              <a:t>, people said the feature they wanted most was the ability to “answer directly without having to visit another website or another app.” These quick answers are great when they’re accurate, especially if you’re on a mobile device, and they often are accurate — or at least accurate enough to satisfy the searcher.</a:t>
            </a:r>
          </a:p>
          <a:p>
            <a:pPr fontAlgn="base"/>
            <a:r>
              <a:rPr lang="en-US" sz="1200" b="0" i="0" kern="1200" dirty="0">
                <a:solidFill>
                  <a:schemeClr val="tx1"/>
                </a:solidFill>
                <a:effectLst/>
                <a:latin typeface="+mn-lt"/>
                <a:ea typeface="+mn-ea"/>
                <a:cs typeface="+mn-cs"/>
              </a:rPr>
              <a:t>Focusing on direct answers is also a longer-term play. The number of browser-less internet-connected devices is growing fast, and already voice-activated assistants like Amazon Echo and Google Home are penetrating the market. Google’s traditional list of search results does not translate well to voice — imagine Google Home reading you a list of 10 websites when you just want to know how many calories are in an orange.</a:t>
            </a:r>
          </a:p>
          <a:p>
            <a:pPr fontAlgn="base"/>
            <a:r>
              <a:rPr lang="en-US" sz="1200" b="0" i="0" kern="1200" dirty="0">
                <a:solidFill>
                  <a:schemeClr val="tx1"/>
                </a:solidFill>
                <a:effectLst/>
                <a:latin typeface="+mn-lt"/>
                <a:ea typeface="+mn-ea"/>
                <a:cs typeface="+mn-cs"/>
              </a:rPr>
              <a:t>“There’s data out there that suggests by the year 2020, which is only three years away, that 75 percent of internet-connected devices will be something other than a PC, smartphone, or tablet,” Enge said. “That 75 percent of connected devices will most likely interact by voice, and if you’re interacting by voice, and it responds in voice, you know how many answers you get? One. That’s only going to work if you have that answer.”</a:t>
            </a:r>
          </a:p>
          <a:p>
            <a:pPr fontAlgn="base"/>
            <a:r>
              <a:rPr lang="en-US" sz="1200" b="0" i="0" kern="1200" dirty="0">
                <a:solidFill>
                  <a:schemeClr val="tx1"/>
                </a:solidFill>
                <a:effectLst/>
                <a:latin typeface="+mn-lt"/>
                <a:ea typeface="+mn-ea"/>
                <a:cs typeface="+mn-cs"/>
              </a:rPr>
              <a:t>The fastest way for Google to improve its featured snippets is to release them into the real world and have users interact with them. Every featured snippet comes with two links in the footnote: “</a:t>
            </a:r>
            <a:r>
              <a:rPr lang="en-US" sz="1200" b="0" i="0" u="none" strike="noStrike" kern="1200" dirty="0">
                <a:solidFill>
                  <a:schemeClr val="tx1"/>
                </a:solidFill>
                <a:effectLst/>
                <a:latin typeface="+mn-lt"/>
                <a:ea typeface="+mn-ea"/>
                <a:cs typeface="+mn-cs"/>
                <a:hlinkClick r:id="rId9"/>
              </a:rPr>
              <a:t>About this result</a:t>
            </a:r>
            <a:r>
              <a:rPr lang="en-US" sz="1200" b="0" i="0" kern="1200" dirty="0">
                <a:solidFill>
                  <a:schemeClr val="tx1"/>
                </a:solidFill>
                <a:effectLst/>
                <a:latin typeface="+mn-lt"/>
                <a:ea typeface="+mn-ea"/>
                <a:cs typeface="+mn-cs"/>
              </a:rPr>
              <a:t>,” and “Feedback.” The former explains what featured snippets are, with guidelines for webmasters on how to opt out of them or optimize for them. The latter simply asks, “What do you think?” with the option to respond with “This is helpful,” “Something is missing,” “Something is wrong,” or “This isn't useful,” and a section for comments.</a:t>
            </a:r>
          </a:p>
          <a:p>
            <a:pPr fontAlgn="base"/>
            <a:br>
              <a:rPr lang="en-US" dirty="0"/>
            </a:br>
            <a:r>
              <a:rPr lang="en-US" sz="1200" b="0" i="0" kern="1200" dirty="0">
                <a:solidFill>
                  <a:schemeClr val="tx1"/>
                </a:solidFill>
                <a:effectLst/>
                <a:latin typeface="+mn-lt"/>
                <a:ea typeface="+mn-ea"/>
                <a:cs typeface="+mn-cs"/>
              </a:rPr>
              <a:t>Google uses this feedback form and other algorithmic signals from users to continuously improve and refine featured snippets. Snippets change a lot, Enge said — webmasters will optimize for a query, score a featured snippet, and then lose it days later. The system appears to work at least part of the time: On February 24, the query “MSG FDA” — my attempt to find the agency’s guidelines on MSG as part of fact-checking for </a:t>
            </a:r>
            <a:r>
              <a:rPr lang="en-US" sz="1200" b="0" i="0" u="none" strike="noStrike" kern="1200" dirty="0">
                <a:solidFill>
                  <a:schemeClr val="tx1"/>
                </a:solidFill>
                <a:effectLst/>
                <a:latin typeface="+mn-lt"/>
                <a:ea typeface="+mn-ea"/>
                <a:cs typeface="+mn-cs"/>
                <a:hlinkClick r:id="rId10"/>
              </a:rPr>
              <a:t>this story</a:t>
            </a:r>
            <a:r>
              <a:rPr lang="en-US" sz="1200" b="0" i="0" kern="1200" dirty="0">
                <a:solidFill>
                  <a:schemeClr val="tx1"/>
                </a:solidFill>
                <a:effectLst/>
                <a:latin typeface="+mn-lt"/>
                <a:ea typeface="+mn-ea"/>
                <a:cs typeface="+mn-cs"/>
              </a:rPr>
              <a:t> — turned up a featured snippet from the MSG conspiracy theory website truthinlabeling.org. Within five days, that featured snippet had disappeared.</a:t>
            </a:r>
          </a:p>
          <a:p>
            <a:pPr fontAlgn="base"/>
            <a:r>
              <a:rPr lang="en-US" sz="1200" b="0" i="0" kern="1200" dirty="0">
                <a:solidFill>
                  <a:schemeClr val="tx1"/>
                </a:solidFill>
                <a:effectLst/>
                <a:latin typeface="+mn-lt"/>
                <a:ea typeface="+mn-ea"/>
                <a:cs typeface="+mn-cs"/>
              </a:rPr>
              <a:t>In theory, featured snippets will always temporarily turn up some bad answers, but the net effect would be better answers. “It’ll never be fully baked, because Google can’t tell if something is truly a fact or not,” said Danny Sullivan of Search Engine Land. “It depends on what people post on the web. And it can use all its machine learning and algorithms to make the best guess, but sometimes a guess is wrong. And when a guess is wrong, it can be spectacularly terrible.”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9B97FF-7C24-4C4A-A400-2550793EEC6B}" type="slidenum">
              <a:rPr lang="en-US" smtClean="0"/>
              <a:t>39</a:t>
            </a:fld>
            <a:endParaRPr lang="en-US" dirty="0"/>
          </a:p>
        </p:txBody>
      </p:sp>
    </p:spTree>
    <p:extLst>
      <p:ext uri="{BB962C8B-B14F-4D97-AF65-F5344CB8AC3E}">
        <p14:creationId xmlns:p14="http://schemas.microsoft.com/office/powerpoint/2010/main" val="1261926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Google’s Featured Snippet issue…</a:t>
            </a:r>
          </a:p>
        </p:txBody>
      </p:sp>
      <p:sp>
        <p:nvSpPr>
          <p:cNvPr id="4" name="Slide Number Placeholder 3"/>
          <p:cNvSpPr>
            <a:spLocks noGrp="1"/>
          </p:cNvSpPr>
          <p:nvPr>
            <p:ph type="sldNum" sz="quarter" idx="10"/>
          </p:nvPr>
        </p:nvSpPr>
        <p:spPr/>
        <p:txBody>
          <a:bodyPr/>
          <a:lstStyle/>
          <a:p>
            <a:fld id="{A79B97FF-7C24-4C4A-A400-2550793EEC6B}" type="slidenum">
              <a:rPr lang="en-US" smtClean="0"/>
              <a:t>40</a:t>
            </a:fld>
            <a:endParaRPr lang="en-US" dirty="0"/>
          </a:p>
        </p:txBody>
      </p:sp>
    </p:spTree>
    <p:extLst>
      <p:ext uri="{BB962C8B-B14F-4D97-AF65-F5344CB8AC3E}">
        <p14:creationId xmlns:p14="http://schemas.microsoft.com/office/powerpoint/2010/main" val="3494887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fake news is: </a:t>
            </a:r>
          </a:p>
          <a:p>
            <a:pPr marL="171450" indent="-171450">
              <a:buFontTx/>
              <a:buChar char="-"/>
            </a:pPr>
            <a:r>
              <a:rPr lang="en-US" dirty="0"/>
              <a:t>Blatantly false and fack-checkable</a:t>
            </a:r>
          </a:p>
          <a:p>
            <a:pPr marL="171450" indent="-171450">
              <a:buFontTx/>
              <a:buChar char="-"/>
            </a:pPr>
            <a:r>
              <a:rPr lang="en-US" dirty="0"/>
              <a:t>Created with the intention to deceive, trick ,or confuse</a:t>
            </a:r>
          </a:p>
          <a:p>
            <a:pPr marL="171450" indent="-171450">
              <a:buFontTx/>
              <a:buChar char="-"/>
            </a:pPr>
            <a:r>
              <a:rPr lang="en-US" dirty="0"/>
              <a:t>It comes most often from domains set up with this sole purpose</a:t>
            </a:r>
          </a:p>
          <a:p>
            <a:pPr marL="171450" indent="-171450">
              <a:buFontTx/>
              <a:buChar char="-"/>
            </a:pPr>
            <a:r>
              <a:rPr lang="en-US" dirty="0"/>
              <a:t>It is a major ad revenue opportunity</a:t>
            </a:r>
          </a:p>
          <a:p>
            <a:pPr marL="171450" indent="-171450">
              <a:buFontTx/>
              <a:buChar char="-"/>
            </a:pPr>
            <a:r>
              <a:rPr lang="en-US" dirty="0"/>
              <a:t>And it’s confusing</a:t>
            </a:r>
          </a:p>
          <a:p>
            <a:pPr marL="0" indent="0">
              <a:buFontTx/>
              <a:buNone/>
            </a:pPr>
            <a:endParaRPr lang="en-US" dirty="0"/>
          </a:p>
          <a:p>
            <a:pPr marL="0" indent="0">
              <a:buFontTx/>
              <a:buNone/>
            </a:pPr>
            <a:r>
              <a:rPr lang="en-US" dirty="0"/>
              <a:t>Here’s what it’s not:</a:t>
            </a:r>
          </a:p>
          <a:p>
            <a:pPr marL="171450" indent="-171450">
              <a:buFontTx/>
              <a:buChar char="-"/>
            </a:pPr>
            <a:r>
              <a:rPr lang="en-US" dirty="0"/>
              <a:t>It’s not always easy to identify, as many domains sound legit (like DenverGuardian or ABC.com.co</a:t>
            </a:r>
          </a:p>
          <a:p>
            <a:pPr marL="171450" indent="-171450">
              <a:buFontTx/>
              <a:buChar char="-"/>
            </a:pPr>
            <a:r>
              <a:rPr lang="en-US" dirty="0"/>
              <a:t>It’s not the same as unverified news</a:t>
            </a:r>
          </a:p>
          <a:p>
            <a:pPr marL="171450" indent="-171450">
              <a:buFontTx/>
              <a:buChar char="-"/>
            </a:pPr>
            <a:r>
              <a:rPr lang="en-US" dirty="0"/>
              <a:t>It’s also not the same as opinion, biased, etc.</a:t>
            </a:r>
          </a:p>
          <a:p>
            <a:pPr marL="171450" indent="-171450">
              <a:buFontTx/>
              <a:buChar char="-"/>
            </a:pPr>
            <a:r>
              <a:rPr lang="en-US" dirty="0"/>
              <a:t>And it’s especially not just news you don’t like or don’t want to be true.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https://points.datasociety.net/how-do-you-deal-with-a-problem-like-fake-news-80f9987988a9#.czuhbqefi</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4</a:t>
            </a:fld>
            <a:endParaRPr lang="en-US" dirty="0"/>
          </a:p>
        </p:txBody>
      </p:sp>
    </p:spTree>
    <p:extLst>
      <p:ext uri="{BB962C8B-B14F-4D97-AF65-F5344CB8AC3E}">
        <p14:creationId xmlns:p14="http://schemas.microsoft.com/office/powerpoint/2010/main" val="2093187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https://blog.google/products/search/fact-check-now-available-google-search-and-news-around-world/</a:t>
            </a:r>
          </a:p>
        </p:txBody>
      </p:sp>
      <p:sp>
        <p:nvSpPr>
          <p:cNvPr id="4" name="Slide Number Placeholder 3"/>
          <p:cNvSpPr>
            <a:spLocks noGrp="1"/>
          </p:cNvSpPr>
          <p:nvPr>
            <p:ph type="sldNum" sz="quarter" idx="10"/>
          </p:nvPr>
        </p:nvSpPr>
        <p:spPr/>
        <p:txBody>
          <a:bodyPr/>
          <a:lstStyle/>
          <a:p>
            <a:fld id="{A79B97FF-7C24-4C4A-A400-2550793EEC6B}" type="slidenum">
              <a:rPr lang="en-US" smtClean="0"/>
              <a:t>41</a:t>
            </a:fld>
            <a:endParaRPr lang="en-US" dirty="0"/>
          </a:p>
        </p:txBody>
      </p:sp>
    </p:spTree>
    <p:extLst>
      <p:ext uri="{BB962C8B-B14F-4D97-AF65-F5344CB8AC3E}">
        <p14:creationId xmlns:p14="http://schemas.microsoft.com/office/powerpoint/2010/main" val="3536716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With thousands of new articles published online every minute of every day, the amount of content confronting people online can be overwhelming.  And unfortunately, not all of it is factual or true, making it hard for people to distinguish fact from fiction. That’s why last October, along with our partners at Jigsaw, we </a:t>
            </a:r>
            <a:r>
              <a:rPr lang="en-US" sz="1200" b="0" i="0" u="none" strike="noStrike" kern="1200" dirty="0">
                <a:solidFill>
                  <a:schemeClr val="tx1"/>
                </a:solidFill>
                <a:effectLst/>
                <a:latin typeface="+mn-lt"/>
                <a:ea typeface="+mn-ea"/>
                <a:cs typeface="+mn-cs"/>
                <a:hlinkClick r:id="rId3"/>
              </a:rPr>
              <a:t>announced</a:t>
            </a:r>
            <a:r>
              <a:rPr lang="en-US" sz="1200" b="0" i="0" kern="1200" dirty="0">
                <a:solidFill>
                  <a:schemeClr val="tx1"/>
                </a:solidFill>
                <a:effectLst/>
                <a:latin typeface="+mn-lt"/>
                <a:ea typeface="+mn-ea"/>
                <a:cs typeface="+mn-cs"/>
              </a:rPr>
              <a:t> that in a few countries we would start enabling publishers to show a “Fact Check” tag in Google News for news stories. This label identifies articles that include information fact checked by news publishers and fact-checking organizations.</a:t>
            </a:r>
          </a:p>
          <a:p>
            <a:pPr fontAlgn="base"/>
            <a:r>
              <a:rPr lang="en-US" sz="1200" b="0" i="0" kern="1200" dirty="0">
                <a:solidFill>
                  <a:schemeClr val="tx1"/>
                </a:solidFill>
                <a:effectLst/>
                <a:latin typeface="+mn-lt"/>
                <a:ea typeface="+mn-ea"/>
                <a:cs typeface="+mn-cs"/>
              </a:rPr>
              <a:t>After assessing feedback from both users and publishers, we’re making the Fact Check label in Google News available everywhere, and expanding it into Search globally in all languages. For the first time, when you conduct a search on Google that returns an authoritative result containing fact checks for one or more public claims, you will see that information clearly on the search results page. The snippet will display information on the claim, who made the claim, and the fact check of that particular claim.</a:t>
            </a:r>
          </a:p>
          <a:p>
            <a:pPr fontAlgn="base"/>
            <a:br>
              <a:rPr lang="en-US" dirty="0"/>
            </a:br>
            <a:r>
              <a:rPr lang="en-US" sz="1200" b="0" i="0" kern="1200" dirty="0">
                <a:solidFill>
                  <a:schemeClr val="tx1"/>
                </a:solidFill>
                <a:effectLst/>
                <a:latin typeface="+mn-lt"/>
                <a:ea typeface="+mn-ea"/>
                <a:cs typeface="+mn-cs"/>
              </a:rPr>
              <a:t>This information won’t be available for every search result, and there may be search result pages where different publishers checked the same claim and reached different conclusions. These fact checks are not Google’s and are presented so people can make more informed judgements. Even though differing conclusions may be presented, we think it’s still helpful for people to understand the degree of consensus around a particular claim and have clear information on which sources agree. As we make fact checks more visible in Search results, we believe people will have an easier time reviewing and assessing these fact checks, and making their own informed opinions.</a:t>
            </a:r>
          </a:p>
          <a:p>
            <a:pPr fontAlgn="base"/>
            <a:r>
              <a:rPr lang="en-US" sz="1200" b="0" i="0" kern="1200" dirty="0">
                <a:solidFill>
                  <a:schemeClr val="tx1"/>
                </a:solidFill>
                <a:effectLst/>
                <a:latin typeface="+mn-lt"/>
                <a:ea typeface="+mn-ea"/>
                <a:cs typeface="+mn-cs"/>
              </a:rPr>
              <a:t>For publishers to be included in this feature, they must be using the </a:t>
            </a:r>
            <a:r>
              <a:rPr lang="en-US" sz="1200" b="0" i="0" u="none" strike="noStrike" kern="1200" dirty="0">
                <a:solidFill>
                  <a:schemeClr val="tx1"/>
                </a:solidFill>
                <a:effectLst/>
                <a:latin typeface="+mn-lt"/>
                <a:ea typeface="+mn-ea"/>
                <a:cs typeface="+mn-cs"/>
                <a:hlinkClick r:id="rId4"/>
              </a:rPr>
              <a:t>Schema.org ClaimReview</a:t>
            </a:r>
            <a:r>
              <a:rPr lang="en-US" sz="1200" b="0" i="0" kern="1200" dirty="0">
                <a:solidFill>
                  <a:schemeClr val="tx1"/>
                </a:solidFill>
                <a:effectLst/>
                <a:latin typeface="+mn-lt"/>
                <a:ea typeface="+mn-ea"/>
                <a:cs typeface="+mn-cs"/>
              </a:rPr>
              <a:t> markup on the specific pages where they fact check public statements (</a:t>
            </a:r>
            <a:r>
              <a:rPr lang="en-US" sz="1200" b="0" i="0" u="none" strike="noStrike" kern="1200" dirty="0">
                <a:solidFill>
                  <a:schemeClr val="tx1"/>
                </a:solidFill>
                <a:effectLst/>
                <a:latin typeface="+mn-lt"/>
                <a:ea typeface="+mn-ea"/>
                <a:cs typeface="+mn-cs"/>
                <a:hlinkClick r:id="rId5"/>
              </a:rPr>
              <a:t>documentation here</a:t>
            </a:r>
            <a:r>
              <a:rPr lang="en-US" sz="1200" b="0" i="0" kern="1200" dirty="0">
                <a:solidFill>
                  <a:schemeClr val="tx1"/>
                </a:solidFill>
                <a:effectLst/>
                <a:latin typeface="+mn-lt"/>
                <a:ea typeface="+mn-ea"/>
                <a:cs typeface="+mn-cs"/>
              </a:rPr>
              <a:t>), or they can use the </a:t>
            </a:r>
            <a:r>
              <a:rPr lang="en-US" sz="1200" b="0" i="0" u="none" strike="noStrike" kern="1200" dirty="0">
                <a:solidFill>
                  <a:schemeClr val="tx1"/>
                </a:solidFill>
                <a:effectLst/>
                <a:latin typeface="+mn-lt"/>
                <a:ea typeface="+mn-ea"/>
                <a:cs typeface="+mn-cs"/>
                <a:hlinkClick r:id="rId6"/>
              </a:rPr>
              <a:t>Share the Facts widget</a:t>
            </a:r>
            <a:r>
              <a:rPr lang="en-US" sz="1200" b="0" i="0" kern="1200" dirty="0">
                <a:solidFill>
                  <a:schemeClr val="tx1"/>
                </a:solidFill>
                <a:effectLst/>
                <a:latin typeface="+mn-lt"/>
                <a:ea typeface="+mn-ea"/>
                <a:cs typeface="+mn-cs"/>
              </a:rPr>
              <a:t>developed by the Duke University Reporters Lab and Jigsaw. Only publishers that are algorithmically determined to be an authoritative source of information will qualify for inclusion. Finally, the content must adhere to the </a:t>
            </a:r>
            <a:r>
              <a:rPr lang="en-US" sz="1200" b="0" i="0" u="none" strike="noStrike" kern="1200" dirty="0">
                <a:solidFill>
                  <a:schemeClr val="tx1"/>
                </a:solidFill>
                <a:effectLst/>
                <a:latin typeface="+mn-lt"/>
                <a:ea typeface="+mn-ea"/>
                <a:cs typeface="+mn-cs"/>
                <a:hlinkClick r:id="rId7"/>
              </a:rPr>
              <a:t>general policies that apply to all structured data markup</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8"/>
              </a:rPr>
              <a:t>Google News Publisher criteria for fact checks</a:t>
            </a:r>
            <a:r>
              <a:rPr lang="en-US" sz="1200" b="0" i="0" kern="1200" dirty="0">
                <a:solidFill>
                  <a:schemeClr val="tx1"/>
                </a:solidFill>
                <a:effectLst/>
                <a:latin typeface="+mn-lt"/>
                <a:ea typeface="+mn-ea"/>
                <a:cs typeface="+mn-cs"/>
              </a:rPr>
              <a:t>, and the standards for accountability and transparency, readability or proper site representation as articulated in our </a:t>
            </a:r>
            <a:r>
              <a:rPr lang="en-US" sz="1200" b="0" i="0" u="none" strike="noStrike" kern="1200" dirty="0">
                <a:solidFill>
                  <a:schemeClr val="tx1"/>
                </a:solidFill>
                <a:effectLst/>
                <a:latin typeface="+mn-lt"/>
                <a:ea typeface="+mn-ea"/>
                <a:cs typeface="+mn-cs"/>
                <a:hlinkClick r:id="rId9"/>
              </a:rPr>
              <a:t>Google News General Guidelines</a:t>
            </a:r>
            <a:r>
              <a:rPr lang="en-US" sz="1200" b="0" i="0" kern="1200" dirty="0">
                <a:solidFill>
                  <a:schemeClr val="tx1"/>
                </a:solidFill>
                <a:effectLst/>
                <a:latin typeface="+mn-lt"/>
                <a:ea typeface="+mn-ea"/>
                <a:cs typeface="+mn-cs"/>
              </a:rPr>
              <a:t>. If a publisher or fact check claim does not meet these standards or honor these policies, we may, at our discretion, ignore that site's markup.</a:t>
            </a:r>
          </a:p>
          <a:p>
            <a:endParaRPr lang="en-US" dirty="0"/>
          </a:p>
        </p:txBody>
      </p:sp>
      <p:sp>
        <p:nvSpPr>
          <p:cNvPr id="4" name="Slide Number Placeholder 3"/>
          <p:cNvSpPr>
            <a:spLocks noGrp="1"/>
          </p:cNvSpPr>
          <p:nvPr>
            <p:ph type="sldNum" sz="quarter" idx="10"/>
          </p:nvPr>
        </p:nvSpPr>
        <p:spPr/>
        <p:txBody>
          <a:bodyPr/>
          <a:lstStyle/>
          <a:p>
            <a:fld id="{A79B97FF-7C24-4C4A-A400-2550793EEC6B}" type="slidenum">
              <a:rPr lang="en-US" smtClean="0"/>
              <a:t>42</a:t>
            </a:fld>
            <a:endParaRPr lang="en-US" dirty="0"/>
          </a:p>
        </p:txBody>
      </p:sp>
    </p:spTree>
    <p:extLst>
      <p:ext uri="{BB962C8B-B14F-4D97-AF65-F5344CB8AC3E}">
        <p14:creationId xmlns:p14="http://schemas.microsoft.com/office/powerpoint/2010/main" val="2900740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Schema.org…</a:t>
            </a:r>
          </a:p>
        </p:txBody>
      </p:sp>
      <p:sp>
        <p:nvSpPr>
          <p:cNvPr id="4" name="Slide Number Placeholder 3"/>
          <p:cNvSpPr>
            <a:spLocks noGrp="1"/>
          </p:cNvSpPr>
          <p:nvPr>
            <p:ph type="sldNum" sz="quarter" idx="10"/>
          </p:nvPr>
        </p:nvSpPr>
        <p:spPr/>
        <p:txBody>
          <a:bodyPr/>
          <a:lstStyle/>
          <a:p>
            <a:fld id="{A79B97FF-7C24-4C4A-A400-2550793EEC6B}" type="slidenum">
              <a:rPr lang="en-US" smtClean="0"/>
              <a:t>43</a:t>
            </a:fld>
            <a:endParaRPr lang="en-US" dirty="0"/>
          </a:p>
        </p:txBody>
      </p:sp>
    </p:spTree>
    <p:extLst>
      <p:ext uri="{BB962C8B-B14F-4D97-AF65-F5344CB8AC3E}">
        <p14:creationId xmlns:p14="http://schemas.microsoft.com/office/powerpoint/2010/main" val="1372945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Facebook, as the biggest platform in this battle, what else are they doing? </a:t>
            </a:r>
          </a:p>
          <a:p>
            <a:endParaRPr lang="en-US" dirty="0"/>
          </a:p>
          <a:p>
            <a:r>
              <a:rPr lang="en-US" dirty="0"/>
              <a:t>Their first tactic: distract! Facebook is pushing non-NewsFeed products, like Messenger and Facebook Live, to try and downplay the issues with News Feed and Trending. Those ads about Facebook Live? They exist because fake news exists. They are also doubling down on drones, Free Basics, etc.– anything but fake news and the News Feed. </a:t>
            </a:r>
          </a:p>
          <a:p>
            <a:endParaRPr lang="en-US" dirty="0"/>
          </a:p>
          <a:p>
            <a:r>
              <a:rPr lang="en-US" dirty="0"/>
              <a:t>Of course, it’s not just about distraction. Facebook is also hoping to get people to reengage with the platform and share more personal content. So the push to other features is as much about that, and is why Messenger and Bots are getting big play. </a:t>
            </a:r>
          </a:p>
          <a:p>
            <a:endParaRPr lang="en-US" dirty="0"/>
          </a:p>
          <a:p>
            <a:r>
              <a:rPr lang="en-US" dirty="0"/>
              <a:t>And they’ve done a few fake-news-specific things: they started a Journalism Project to forge better relationships with publishers. They hired Campbell Brown to be a liaison to the press. And Mark keeps posting statements like the one here to update what they are doing with the algorithm to fix it.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http://nymag.com/selectall/2016/12/whats-facebook-going-to-do-after-fake-news.html?mid=twitter_selectall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https://mobile.nytimes.com/2017/01/11/technology/facebook-journalism-project.html?smid=tw-nytimes&amp;smtyp=cur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44</a:t>
            </a:fld>
            <a:endParaRPr lang="en-US" dirty="0"/>
          </a:p>
        </p:txBody>
      </p:sp>
    </p:spTree>
    <p:extLst>
      <p:ext uri="{BB962C8B-B14F-4D97-AF65-F5344CB8AC3E}">
        <p14:creationId xmlns:p14="http://schemas.microsoft.com/office/powerpoint/2010/main" val="1056911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222222"/>
                </a:solidFill>
                <a:latin typeface="Proxima Nova"/>
              </a:rPr>
              <a:t>Facebook has made (more) changes to its algorithm, and has implemented a fact checking project using third-party fact-checkers.</a:t>
            </a:r>
          </a:p>
          <a:p>
            <a:endParaRPr lang="en-US" sz="1200" dirty="0">
              <a:solidFill>
                <a:srgbClr val="222222"/>
              </a:solidFill>
              <a:latin typeface="Proxima Nova"/>
            </a:endParaRPr>
          </a:p>
          <a:p>
            <a:r>
              <a:rPr lang="en-US" sz="1200" dirty="0">
                <a:solidFill>
                  <a:srgbClr val="222222"/>
                </a:solidFill>
                <a:latin typeface="Proxima Nova"/>
              </a:rPr>
              <a:t>Of course, that requires Facebook users to report fake news and even then, they are just marking it as “disputed,” which literally means debated, which is not really that helpful. </a:t>
            </a:r>
          </a:p>
          <a:p>
            <a:endParaRPr lang="en-US" sz="1200" b="0" i="0" dirty="0">
              <a:solidFill>
                <a:srgbClr val="222222"/>
              </a:solidFill>
              <a:effectLst/>
              <a:latin typeface="Proxima 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https://www.buzzfeed.com/craigsilverman/facebook-and-fact-checkers-fight-fake-news?utm_term=.epO0lbvykz#.cwwPXqYOgv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https://www.nytimes.com/2016/12/15/technology/facebook-fake-news.html?_r=0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45</a:t>
            </a:fld>
            <a:endParaRPr lang="en-US" dirty="0"/>
          </a:p>
        </p:txBody>
      </p:sp>
    </p:spTree>
    <p:extLst>
      <p:ext uri="{BB962C8B-B14F-4D97-AF65-F5344CB8AC3E}">
        <p14:creationId xmlns:p14="http://schemas.microsoft.com/office/powerpoint/2010/main" val="252249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https://techcrunch.com/2017/04/06/facebook-puts-link-to-10-tips-for-spotting-false-news-atop-feed/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E433E"/>
                </a:solidFill>
                <a:latin typeface="Open Sans"/>
              </a:rPr>
              <a:t>Facebook came into this problem because of the poor news literacy, skepticism and proactive research behavior patterns of the modern news reader. According to studies, </a:t>
            </a:r>
            <a:r>
              <a:rPr lang="en-US" dirty="0">
                <a:solidFill>
                  <a:srgbClr val="089E00"/>
                </a:solidFill>
                <a:latin typeface="Open Sans"/>
                <a:hlinkClick r:id="rId3"/>
              </a:rPr>
              <a:t>more than half of U.S. adults get their news from social media</a:t>
            </a:r>
            <a:r>
              <a:rPr lang="en-US" dirty="0">
                <a:solidFill>
                  <a:srgbClr val="3E433E"/>
                </a:solidFill>
                <a:latin typeface="Open Sans"/>
              </a:rPr>
              <a:t> rather than directly from trusted sources, </a:t>
            </a:r>
            <a:r>
              <a:rPr lang="en-US" dirty="0">
                <a:solidFill>
                  <a:srgbClr val="089E00"/>
                </a:solidFill>
                <a:latin typeface="Open Sans"/>
                <a:hlinkClick r:id="rId4"/>
              </a:rPr>
              <a:t>the majority of students can’t reliably distinguish fake news from real news</a:t>
            </a:r>
            <a:r>
              <a:rPr lang="en-US" dirty="0">
                <a:solidFill>
                  <a:srgbClr val="3E433E"/>
                </a:solidFill>
                <a:latin typeface="Open Sans"/>
              </a:rPr>
              <a:t> and </a:t>
            </a:r>
            <a:r>
              <a:rPr lang="en-US" dirty="0">
                <a:solidFill>
                  <a:srgbClr val="089E00"/>
                </a:solidFill>
                <a:latin typeface="Open Sans"/>
                <a:hlinkClick r:id="rId5"/>
              </a:rPr>
              <a:t>20 percent of users on social media say that they’ve changed a social or political stance</a:t>
            </a:r>
            <a:r>
              <a:rPr lang="en-US" dirty="0">
                <a:solidFill>
                  <a:srgbClr val="3E433E"/>
                </a:solidFill>
                <a:latin typeface="Open Sans"/>
              </a:rPr>
              <a:t> because of social media.</a:t>
            </a:r>
            <a:endParaRPr lang="en-US" dirty="0"/>
          </a:p>
          <a:p>
            <a:endParaRPr lang="en-US" dirty="0"/>
          </a:p>
        </p:txBody>
      </p:sp>
      <p:sp>
        <p:nvSpPr>
          <p:cNvPr id="4" name="Slide Number Placeholder 3"/>
          <p:cNvSpPr>
            <a:spLocks noGrp="1"/>
          </p:cNvSpPr>
          <p:nvPr>
            <p:ph type="sldNum" sz="quarter" idx="10"/>
          </p:nvPr>
        </p:nvSpPr>
        <p:spPr/>
        <p:txBody>
          <a:bodyPr/>
          <a:lstStyle/>
          <a:p>
            <a:fld id="{A79B97FF-7C24-4C4A-A400-2550793EEC6B}" type="slidenum">
              <a:rPr lang="en-US" smtClean="0"/>
              <a:t>46</a:t>
            </a:fld>
            <a:endParaRPr lang="en-US" dirty="0"/>
          </a:p>
        </p:txBody>
      </p:sp>
    </p:spTree>
    <p:extLst>
      <p:ext uri="{BB962C8B-B14F-4D97-AF65-F5344CB8AC3E}">
        <p14:creationId xmlns:p14="http://schemas.microsoft.com/office/powerpoint/2010/main" val="2256023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Georgia" panose="02040502050405020303" pitchFamily="18" charset="0"/>
              </a:rPr>
              <a:t>Except there’s one small problem: it’s not really effective. We’ve already talked about how fact-checking in general doesn’t work if the audience doesn’t care. </a:t>
            </a:r>
          </a:p>
          <a:p>
            <a:endParaRPr lang="en-US" sz="1200" dirty="0">
              <a:solidFill>
                <a:srgbClr val="000000"/>
              </a:solidFill>
              <a:latin typeface="Georgia" panose="02040502050405020303" pitchFamily="18" charset="0"/>
            </a:endParaRPr>
          </a:p>
          <a:p>
            <a:r>
              <a:rPr lang="en-US" sz="1200" dirty="0">
                <a:solidFill>
                  <a:srgbClr val="000000"/>
                </a:solidFill>
                <a:latin typeface="Georgia" panose="02040502050405020303" pitchFamily="18" charset="0"/>
              </a:rPr>
              <a:t>But there’s more to it, and it has to do with the language that Facebook is choosing: Disputed Posts. </a:t>
            </a:r>
          </a:p>
          <a:p>
            <a:endParaRPr lang="en-US" sz="1200" dirty="0">
              <a:solidFill>
                <a:srgbClr val="000000"/>
              </a:solidFill>
              <a:latin typeface="Georgia" panose="02040502050405020303" pitchFamily="18" charset="0"/>
            </a:endParaRPr>
          </a:p>
          <a:p>
            <a:r>
              <a:rPr lang="en-US" sz="1200" dirty="0">
                <a:solidFill>
                  <a:srgbClr val="000000"/>
                </a:solidFill>
                <a:latin typeface="Georgia" panose="02040502050405020303" pitchFamily="18" charset="0"/>
              </a:rPr>
              <a:t>If a story is found to be fake, the story will still be shareable, but it will be marked as "disputed" whenever it’s displayed on the platform—as well as flagged to someone the moment directly before she shares in hopes that she'll think twice about sharing. Notably, Facebook is not labeling these stories "fake" or "false." It's using the euphemistic term "disputed," which literally means "debated.“</a:t>
            </a:r>
          </a:p>
          <a:p>
            <a:endParaRPr lang="en-US" sz="1200" dirty="0">
              <a:solidFill>
                <a:srgbClr val="000000"/>
              </a:solidFill>
              <a:latin typeface="Georgia" panose="02040502050405020303" pitchFamily="18" charset="0"/>
            </a:endParaRPr>
          </a:p>
          <a:p>
            <a:r>
              <a:rPr lang="en-US" sz="1200" dirty="0"/>
              <a:t>And it’s being rolled out conservatively. Facebook tells us that the company will be flagging only the most obvious posts for Poynter to fact check. When asked what would happen to politically sensitive stories that were less outrageous but perhaps just as dangerous—like </a:t>
            </a:r>
            <a:r>
              <a:rPr lang="en-US" sz="1200" dirty="0">
                <a:hlinkClick r:id="rId3"/>
              </a:rPr>
              <a:t>hyperpartisan headlines that question the scientific consensus of climate change</a:t>
            </a:r>
            <a:r>
              <a:rPr lang="en-US" sz="1200" dirty="0"/>
              <a:t>—a Facebook spokesperson said the company had to be careful and keep Facebook a place where all people feel like they could have conversations most important to them.</a:t>
            </a:r>
          </a:p>
          <a:p>
            <a:endParaRPr lang="en-US" sz="1200" dirty="0"/>
          </a:p>
          <a:p>
            <a:pPr fontAlgn="base"/>
            <a:r>
              <a:rPr lang="en-US" sz="1200" dirty="0">
                <a:solidFill>
                  <a:srgbClr val="000000"/>
                </a:solidFill>
                <a:latin typeface="Georgia" panose="02040502050405020303" pitchFamily="18" charset="0"/>
              </a:rPr>
              <a:t>Which gets to the real dilemma facing Facebook as it considers design solutions to the problem of fake news. On one hand, Facebook argues that it is not a media company. It recently even</a:t>
            </a:r>
            <a:r>
              <a:rPr lang="en-US" sz="1200" dirty="0">
                <a:solidFill>
                  <a:srgbClr val="000000"/>
                </a:solidFill>
                <a:latin typeface="inherit"/>
                <a:hlinkClick r:id="rId4"/>
              </a:rPr>
              <a:t> fired its editorial staff</a:t>
            </a:r>
            <a:r>
              <a:rPr lang="en-US" sz="1200" dirty="0">
                <a:solidFill>
                  <a:srgbClr val="000000"/>
                </a:solidFill>
                <a:latin typeface="Georgia" panose="02040502050405020303" pitchFamily="18" charset="0"/>
              </a:rPr>
              <a:t> largely to avoid claims of bias, letting algorithms manage news instead.</a:t>
            </a:r>
          </a:p>
          <a:p>
            <a:pPr fontAlgn="base"/>
            <a:endParaRPr lang="en-US" sz="1200" dirty="0">
              <a:solidFill>
                <a:srgbClr val="000000"/>
              </a:solidFill>
              <a:latin typeface="Georgia" panose="02040502050405020303" pitchFamily="18" charset="0"/>
            </a:endParaRPr>
          </a:p>
          <a:p>
            <a:pPr fontAlgn="base"/>
            <a:r>
              <a:rPr lang="en-US" sz="1200" dirty="0">
                <a:solidFill>
                  <a:srgbClr val="000000"/>
                </a:solidFill>
                <a:latin typeface="Georgia" panose="02040502050405020303" pitchFamily="18" charset="0"/>
              </a:rPr>
              <a:t>But Facebook </a:t>
            </a:r>
            <a:r>
              <a:rPr lang="en-US" sz="1200" i="1" dirty="0">
                <a:solidFill>
                  <a:srgbClr val="000000"/>
                </a:solidFill>
                <a:latin typeface="Georgia" panose="02040502050405020303" pitchFamily="18" charset="0"/>
              </a:rPr>
              <a:t>is</a:t>
            </a:r>
            <a:r>
              <a:rPr lang="en-US" sz="1200" dirty="0">
                <a:solidFill>
                  <a:srgbClr val="000000"/>
                </a:solidFill>
                <a:latin typeface="Georgia" panose="02040502050405020303" pitchFamily="18" charset="0"/>
              </a:rPr>
              <a:t> a media company. Through those algorithms, it makes personalized, editorial decisions every time you open its app or website—whether you see a friend’s baby photos or a story from </a:t>
            </a:r>
            <a:r>
              <a:rPr lang="en-US" sz="1200" i="1" dirty="0">
                <a:solidFill>
                  <a:srgbClr val="000000"/>
                </a:solidFill>
                <a:latin typeface="Georgia" panose="02040502050405020303" pitchFamily="18" charset="0"/>
              </a:rPr>
              <a:t>Breitbart</a:t>
            </a:r>
            <a:r>
              <a:rPr lang="en-US" sz="1200" dirty="0">
                <a:solidFill>
                  <a:srgbClr val="000000"/>
                </a:solidFill>
                <a:latin typeface="Georgia" panose="02040502050405020303" pitchFamily="18" charset="0"/>
              </a:rPr>
              <a:t>. And the company is not transparent about how the algorithms work.</a:t>
            </a:r>
          </a:p>
          <a:p>
            <a:pPr fontAlgn="base"/>
            <a:endParaRPr lang="en-US" sz="1200" dirty="0">
              <a:solidFill>
                <a:srgbClr val="000000"/>
              </a:solidFill>
              <a:latin typeface="Georgia" panose="02040502050405020303" pitchFamily="18" charset="0"/>
            </a:endParaRPr>
          </a:p>
          <a:p>
            <a:pPr fontAlgn="base"/>
            <a:r>
              <a:rPr lang="en-US" sz="1200" dirty="0"/>
              <a:t>In this regard, relying on a third party fact checker could prove too little too late. Stories can go viral in minutes, and Facebook admits to not yet knowing how long the fact-checking process will take. The user interface will only be as effective as the speed with which real assessments are made. Furthermore, while Facebook will flag stories as disputed to users, truth doesn't seem impact how often Facebook's algorithms share a story—nor will multiple disputes all leading to a single publication weigh down its prioritization across feeds. In other words, even if </a:t>
            </a:r>
            <a:r>
              <a:rPr lang="en-US" sz="1200" i="1" dirty="0"/>
              <a:t>Fast Company</a:t>
            </a:r>
            <a:r>
              <a:rPr lang="en-US" sz="1200" dirty="0"/>
              <a:t> publishes five individual stories in one week that fact checkers flag as disputed, Facebook still won't curtail the spread of </a:t>
            </a:r>
            <a:r>
              <a:rPr lang="en-US" sz="1200" i="1" dirty="0"/>
              <a:t>Fast Company</a:t>
            </a:r>
            <a:r>
              <a:rPr lang="en-US" sz="1200" dirty="0"/>
              <a:t> stories at large. Each story is treated as an isolated incident.</a:t>
            </a:r>
          </a:p>
          <a:p>
            <a:pPr fontAlgn="base"/>
            <a:endParaRPr lang="en-US" sz="1200" dirty="0">
              <a:solidFill>
                <a:srgbClr val="000000"/>
              </a:solidFill>
              <a:latin typeface="Georgia" panose="02040502050405020303" pitchFamily="18" charset="0"/>
            </a:endParaRPr>
          </a:p>
          <a:p>
            <a:pPr fontAlgn="base"/>
            <a:r>
              <a:rPr lang="en-US" sz="1200" dirty="0">
                <a:solidFill>
                  <a:srgbClr val="000000"/>
                </a:solidFill>
                <a:latin typeface="Georgia" panose="02040502050405020303" pitchFamily="18" charset="0"/>
              </a:rPr>
              <a:t>Finally, Facebook’s UI is making one critical assumption: That people will believe Facebook enough to question their own beliefs—or </a:t>
            </a:r>
            <a:r>
              <a:rPr lang="en-US" sz="1200" dirty="0">
                <a:solidFill>
                  <a:srgbClr val="000000"/>
                </a:solidFill>
                <a:latin typeface="inherit"/>
                <a:hlinkClick r:id="rId5"/>
              </a:rPr>
              <a:t>the depressing believability of fake news itself</a:t>
            </a:r>
            <a:r>
              <a:rPr lang="en-US" sz="1200" dirty="0">
                <a:solidFill>
                  <a:srgbClr val="000000"/>
                </a:solidFill>
                <a:latin typeface="Georgia" panose="02040502050405020303" pitchFamily="18" charset="0"/>
              </a:rPr>
              <a:t>. Because ultimately it’s Facebook’s UI that's flagging a story as disputed. And if you are prone to believe a Denver Guardian headline more than Facebook or Poytner? That "disputed" flag might just serve as confirmation for the liberal media bias. People </a:t>
            </a:r>
            <a:r>
              <a:rPr lang="en-US" sz="1200" dirty="0">
                <a:solidFill>
                  <a:srgbClr val="000000"/>
                </a:solidFill>
                <a:latin typeface="inherit"/>
                <a:hlinkClick r:id="rId6"/>
              </a:rPr>
              <a:t>are known to weigh "facts" supporting their world view more than those that question it</a:t>
            </a:r>
            <a:r>
              <a:rPr lang="en-US" sz="1200" dirty="0">
                <a:solidFill>
                  <a:srgbClr val="000000"/>
                </a:solidFill>
                <a:latin typeface="Georgia" panose="02040502050405020303" pitchFamily="18" charset="0"/>
              </a:rPr>
              <a:t>—right or wrong, it's a basic psychological phenomenon that Facebook must account for in its design. Which is why it's so irresponsible that Facebook is hedging by labeling fake news "disputed" rather than "false." The use of the word "disputed" treats the facts themselves as if they're up for debate, which is precisely the mentality driving fake news and the post-truth era.</a:t>
            </a:r>
            <a:endParaRPr lang="en-US" sz="1200" b="0" i="0" u="none" strike="noStrike" dirty="0">
              <a:solidFill>
                <a:srgbClr val="000000"/>
              </a:solidFill>
              <a:effectLst/>
              <a:latin typeface="Georgia" panose="02040502050405020303" pitchFamily="18" charset="0"/>
            </a:endParaRPr>
          </a:p>
          <a:p>
            <a:pPr fontAlgn="base"/>
            <a:endParaRPr lang="en-US" sz="1200" b="0" i="0" u="none" strike="noStrike" dirty="0">
              <a:solidFill>
                <a:srgbClr val="000000"/>
              </a:solidFill>
              <a:effectLst/>
              <a:latin typeface="Georgia" panose="02040502050405020303" pitchFamily="18" charset="0"/>
            </a:endParaRP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https://www.fastcodesign.com/3066630/here-is-facebooks-first-serious-attempt-to-fight-fake-news</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47</a:t>
            </a:fld>
            <a:endParaRPr lang="en-US" dirty="0"/>
          </a:p>
        </p:txBody>
      </p:sp>
    </p:spTree>
    <p:extLst>
      <p:ext uri="{BB962C8B-B14F-4D97-AF65-F5344CB8AC3E}">
        <p14:creationId xmlns:p14="http://schemas.microsoft.com/office/powerpoint/2010/main" val="3435812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recently expanded the fact checking to Europe as well. </a:t>
            </a:r>
          </a:p>
        </p:txBody>
      </p:sp>
      <p:sp>
        <p:nvSpPr>
          <p:cNvPr id="4" name="Slide Number Placeholder 3"/>
          <p:cNvSpPr>
            <a:spLocks noGrp="1"/>
          </p:cNvSpPr>
          <p:nvPr>
            <p:ph type="sldNum" sz="quarter" idx="10"/>
          </p:nvPr>
        </p:nvSpPr>
        <p:spPr/>
        <p:txBody>
          <a:bodyPr/>
          <a:lstStyle/>
          <a:p>
            <a:fld id="{676BAFE2-F279-45B1-A62C-E49DBA7826B3}" type="slidenum">
              <a:rPr lang="en-US" smtClean="0"/>
              <a:t>48</a:t>
            </a:fld>
            <a:endParaRPr lang="en-US" dirty="0"/>
          </a:p>
        </p:txBody>
      </p:sp>
    </p:spTree>
    <p:extLst>
      <p:ext uri="{BB962C8B-B14F-4D97-AF65-F5344CB8AC3E}">
        <p14:creationId xmlns:p14="http://schemas.microsoft.com/office/powerpoint/2010/main" val="1034966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the end of January, Facebook announced yet another change to its algorithm to show more authentic and timely stories, again trying to focus on people as opposed to publishers. </a:t>
            </a:r>
          </a:p>
          <a:p>
            <a:endParaRPr lang="en-US" dirty="0"/>
          </a:p>
          <a:p>
            <a:r>
              <a:rPr lang="en-US" dirty="0"/>
              <a:t>https://news.fastcompany.com/facebook-is-changing-its-news-feed-to-promote-posts-that-arent-fake-or-sensational-4029762</a:t>
            </a:r>
          </a:p>
        </p:txBody>
      </p:sp>
      <p:sp>
        <p:nvSpPr>
          <p:cNvPr id="4" name="Slide Number Placeholder 3"/>
          <p:cNvSpPr>
            <a:spLocks noGrp="1"/>
          </p:cNvSpPr>
          <p:nvPr>
            <p:ph type="sldNum" sz="quarter" idx="10"/>
          </p:nvPr>
        </p:nvSpPr>
        <p:spPr/>
        <p:txBody>
          <a:bodyPr/>
          <a:lstStyle/>
          <a:p>
            <a:fld id="{676BAFE2-F279-45B1-A62C-E49DBA7826B3}" type="slidenum">
              <a:rPr lang="en-US" smtClean="0"/>
              <a:t>49</a:t>
            </a:fld>
            <a:endParaRPr lang="en-US" dirty="0"/>
          </a:p>
        </p:txBody>
      </p:sp>
    </p:spTree>
    <p:extLst>
      <p:ext uri="{BB962C8B-B14F-4D97-AF65-F5344CB8AC3E}">
        <p14:creationId xmlns:p14="http://schemas.microsoft.com/office/powerpoint/2010/main" val="2442539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http://mashable.com/2017/03/04/facebook-fa</a:t>
            </a:r>
          </a:p>
          <a:p>
            <a:endParaRPr lang="en-US" dirty="0"/>
          </a:p>
          <a:p>
            <a:r>
              <a:rPr lang="en-US" sz="1200" b="0" i="0" u="none" strike="noStrike" kern="1200" dirty="0">
                <a:solidFill>
                  <a:schemeClr val="tx1"/>
                </a:solidFill>
                <a:effectLst/>
                <a:latin typeface="+mn-lt"/>
                <a:ea typeface="+mn-ea"/>
                <a:cs typeface="+mn-cs"/>
                <a:hlinkClick r:id="rId3"/>
              </a:rPr>
              <a:t>Spotted on Twitter</a:t>
            </a:r>
          </a:p>
          <a:p>
            <a:r>
              <a:rPr lang="en-US" sz="1200" b="0" i="0" kern="1200" dirty="0">
                <a:solidFill>
                  <a:schemeClr val="tx1"/>
                </a:solidFill>
                <a:effectLst/>
                <a:latin typeface="+mn-lt"/>
                <a:ea typeface="+mn-ea"/>
                <a:cs typeface="+mn-cs"/>
              </a:rPr>
              <a:t> on Friday night (March 5 2017), the tool identifies links to sites known to produce misinformation. The tool cites third-party fact-checking organizations like Snopes and Politifact—the kind of sites that Trump supporters also like to dispute</a:t>
            </a:r>
            <a:r>
              <a:rPr lang="en-US" dirty="0"/>
              <a:t>ke-news-rollout/?utm_cid=mash-com-Tw-main-link#_6CD2Jbz8OqT</a:t>
            </a:r>
          </a:p>
        </p:txBody>
      </p:sp>
      <p:sp>
        <p:nvSpPr>
          <p:cNvPr id="4" name="Slide Number Placeholder 3"/>
          <p:cNvSpPr>
            <a:spLocks noGrp="1"/>
          </p:cNvSpPr>
          <p:nvPr>
            <p:ph type="sldNum" sz="quarter" idx="10"/>
          </p:nvPr>
        </p:nvSpPr>
        <p:spPr/>
        <p:txBody>
          <a:bodyPr/>
          <a:lstStyle/>
          <a:p>
            <a:fld id="{A79B97FF-7C24-4C4A-A400-2550793EEC6B}" type="slidenum">
              <a:rPr lang="en-US" smtClean="0"/>
              <a:t>50</a:t>
            </a:fld>
            <a:endParaRPr lang="en-US" dirty="0"/>
          </a:p>
        </p:txBody>
      </p:sp>
    </p:spTree>
    <p:extLst>
      <p:ext uri="{BB962C8B-B14F-4D97-AF65-F5344CB8AC3E}">
        <p14:creationId xmlns:p14="http://schemas.microsoft.com/office/powerpoint/2010/main" val="3933271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like we said, fake news is also tricky to define. Why? Because everyone has their own opinion on what it is, and the original meaning has been diluted and redefined.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https://fivethirtyeight.com/features/fact-checking-wont-save-us-from-fake-news/</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5</a:t>
            </a:fld>
            <a:endParaRPr lang="en-US" dirty="0"/>
          </a:p>
        </p:txBody>
      </p:sp>
    </p:spTree>
    <p:extLst>
      <p:ext uri="{BB962C8B-B14F-4D97-AF65-F5344CB8AC3E}">
        <p14:creationId xmlns:p14="http://schemas.microsoft.com/office/powerpoint/2010/main" val="1869759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https://newsroom.fb.com/news/2017/04/a-new-educational-tool-against-misinformation/</a:t>
            </a:r>
          </a:p>
          <a:p>
            <a:endParaRPr lang="en-US" dirty="0"/>
          </a:p>
          <a:p>
            <a:pPr fontAlgn="base"/>
            <a:r>
              <a:rPr lang="en-US" sz="1200" b="0" i="0" kern="1200" dirty="0">
                <a:solidFill>
                  <a:schemeClr val="tx1"/>
                </a:solidFill>
                <a:effectLst/>
                <a:latin typeface="+mn-lt"/>
                <a:ea typeface="+mn-ea"/>
                <a:cs typeface="+mn-cs"/>
              </a:rPr>
              <a:t>We know people want to see accurate information on Facebook – and so do we. False news and hoaxes are harmful to our community and make the world less informed. All of us have a responsibility to curb the spread of false news.</a:t>
            </a:r>
          </a:p>
          <a:p>
            <a:pPr fontAlgn="base"/>
            <a:r>
              <a:rPr lang="en-US" sz="1200" b="0" i="0" kern="1200" dirty="0">
                <a:solidFill>
                  <a:schemeClr val="tx1"/>
                </a:solidFill>
                <a:effectLst/>
                <a:latin typeface="+mn-lt"/>
                <a:ea typeface="+mn-ea"/>
                <a:cs typeface="+mn-cs"/>
              </a:rPr>
              <a:t>At Facebook we have been focusing on three key areas:</a:t>
            </a:r>
          </a:p>
          <a:p>
            <a:pPr fontAlgn="base"/>
            <a:r>
              <a:rPr lang="en-US" sz="1200" b="1" i="0" kern="1200" dirty="0">
                <a:solidFill>
                  <a:schemeClr val="tx1"/>
                </a:solidFill>
                <a:effectLst/>
                <a:latin typeface="+mn-lt"/>
                <a:ea typeface="+mn-ea"/>
                <a:cs typeface="+mn-cs"/>
              </a:rPr>
              <a:t>disrupting economic incentives</a:t>
            </a:r>
            <a:r>
              <a:rPr lang="en-US" sz="1200" b="0" i="0" kern="1200" dirty="0">
                <a:solidFill>
                  <a:schemeClr val="tx1"/>
                </a:solidFill>
                <a:effectLst/>
                <a:latin typeface="+mn-lt"/>
                <a:ea typeface="+mn-ea"/>
                <a:cs typeface="+mn-cs"/>
              </a:rPr>
              <a:t> because most false news is financially motivated;</a:t>
            </a:r>
          </a:p>
          <a:p>
            <a:pPr fontAlgn="base"/>
            <a:r>
              <a:rPr lang="en-US" sz="1200" b="1" i="0" kern="1200" dirty="0">
                <a:solidFill>
                  <a:schemeClr val="tx1"/>
                </a:solidFill>
                <a:effectLst/>
                <a:latin typeface="+mn-lt"/>
                <a:ea typeface="+mn-ea"/>
                <a:cs typeface="+mn-cs"/>
              </a:rPr>
              <a:t>building new products</a:t>
            </a:r>
            <a:r>
              <a:rPr lang="en-US" sz="1200" b="0" i="0" kern="1200" dirty="0">
                <a:solidFill>
                  <a:schemeClr val="tx1"/>
                </a:solidFill>
                <a:effectLst/>
                <a:latin typeface="+mn-lt"/>
                <a:ea typeface="+mn-ea"/>
                <a:cs typeface="+mn-cs"/>
              </a:rPr>
              <a:t> to curb the spread of false news; and</a:t>
            </a:r>
          </a:p>
          <a:p>
            <a:pPr fontAlgn="base"/>
            <a:r>
              <a:rPr lang="en-US" sz="1200" b="1" i="0" kern="1200" dirty="0">
                <a:solidFill>
                  <a:schemeClr val="tx1"/>
                </a:solidFill>
                <a:effectLst/>
                <a:latin typeface="+mn-lt"/>
                <a:ea typeface="+mn-ea"/>
                <a:cs typeface="+mn-cs"/>
              </a:rPr>
              <a:t>helping people make more informed decisions</a:t>
            </a:r>
            <a:r>
              <a:rPr lang="en-US" sz="1200" b="0" i="0" kern="1200" dirty="0">
                <a:solidFill>
                  <a:schemeClr val="tx1"/>
                </a:solidFill>
                <a:effectLst/>
                <a:latin typeface="+mn-lt"/>
                <a:ea typeface="+mn-ea"/>
                <a:cs typeface="+mn-cs"/>
              </a:rPr>
              <a:t> when they encounter false news.</a:t>
            </a:r>
          </a:p>
          <a:p>
            <a:pPr fontAlgn="base"/>
            <a:r>
              <a:rPr lang="en-US" sz="1200" b="0" i="0" kern="1200" dirty="0">
                <a:solidFill>
                  <a:schemeClr val="tx1"/>
                </a:solidFill>
                <a:effectLst/>
                <a:latin typeface="+mn-lt"/>
                <a:ea typeface="+mn-ea"/>
                <a:cs typeface="+mn-cs"/>
              </a:rPr>
              <a:t>As part of our ongoing efforts, we’ve worked in consultation with First Draft, a non-profit dedicated to improving skills and standards in the reporting and sharing of information online, to roll out an educational tool to help people spot false news. We’re featuring this tool at the top of News Feed for a few days to people on Facebook in 14 countries.</a:t>
            </a:r>
          </a:p>
          <a:p>
            <a:pPr fontAlgn="base"/>
            <a:r>
              <a:rPr lang="en-US" sz="1200" b="0" i="0" kern="1200" dirty="0">
                <a:solidFill>
                  <a:schemeClr val="tx1"/>
                </a:solidFill>
                <a:effectLst/>
                <a:latin typeface="+mn-lt"/>
                <a:ea typeface="+mn-ea"/>
                <a:cs typeface="+mn-cs"/>
              </a:rPr>
              <a:t>When people click on this educational tool at the top of their News Feed, they will see more information and resources in the Facebook Help Center, including tips on how to spot false news, such as checking the URL of the site, investigating the source and looking for other reports on the topic.</a:t>
            </a:r>
          </a:p>
          <a:p>
            <a:pPr fontAlgn="base"/>
            <a:r>
              <a:rPr lang="en-US" sz="1200" b="0" i="0" kern="1200" dirty="0">
                <a:solidFill>
                  <a:schemeClr val="tx1"/>
                </a:solidFill>
                <a:effectLst/>
                <a:latin typeface="+mn-lt"/>
                <a:ea typeface="+mn-ea"/>
                <a:cs typeface="+mn-cs"/>
              </a:rPr>
              <a:t>News Feed is a place for authentic communication. Improving news literacy is a global priority, and we need to do our part to help people understand how to make decisions about which sources to trust.</a:t>
            </a:r>
          </a:p>
          <a:p>
            <a:pPr fontAlgn="base"/>
            <a:r>
              <a:rPr lang="en-US" sz="1200" b="0" i="0" kern="1200" dirty="0">
                <a:solidFill>
                  <a:schemeClr val="tx1"/>
                </a:solidFill>
                <a:effectLst/>
                <a:latin typeface="+mn-lt"/>
                <a:ea typeface="+mn-ea"/>
                <a:cs typeface="+mn-cs"/>
              </a:rPr>
              <a:t>False news runs counter to our mission to connect people with the stories they find meaningful. We will continue </a:t>
            </a:r>
            <a:r>
              <a:rPr lang="en-US" sz="1200" b="0" i="0" u="none" strike="noStrike" kern="1200" dirty="0">
                <a:solidFill>
                  <a:schemeClr val="tx1"/>
                </a:solidFill>
                <a:effectLst/>
                <a:latin typeface="+mn-lt"/>
                <a:ea typeface="+mn-ea"/>
                <a:cs typeface="+mn-cs"/>
                <a:hlinkClick r:id="rId3"/>
              </a:rPr>
              <a:t>working on this</a:t>
            </a:r>
            <a:r>
              <a:rPr lang="en-US" sz="1200" b="0" i="0" kern="1200" dirty="0">
                <a:solidFill>
                  <a:schemeClr val="tx1"/>
                </a:solidFill>
                <a:effectLst/>
                <a:latin typeface="+mn-lt"/>
                <a:ea typeface="+mn-ea"/>
                <a:cs typeface="+mn-cs"/>
              </a:rPr>
              <a:t> and we know we have more work to do.</a:t>
            </a:r>
          </a:p>
          <a:p>
            <a:pPr fontAlgn="base"/>
            <a:r>
              <a:rPr lang="en-US" sz="1200" b="0" i="0" kern="1200" dirty="0">
                <a:solidFill>
                  <a:schemeClr val="tx1"/>
                </a:solidFill>
                <a:effectLst/>
                <a:latin typeface="+mn-lt"/>
                <a:ea typeface="+mn-ea"/>
                <a:cs typeface="+mn-cs"/>
              </a:rPr>
              <a:t>https://techcrunch.com/2017/04/06/facebook-puts-link-to-10-tips-for-spotting-false-news-atop-feed/</a:t>
            </a:r>
          </a:p>
          <a:p>
            <a:endParaRPr lang="en-US" dirty="0"/>
          </a:p>
        </p:txBody>
      </p:sp>
      <p:sp>
        <p:nvSpPr>
          <p:cNvPr id="4" name="Slide Number Placeholder 3"/>
          <p:cNvSpPr>
            <a:spLocks noGrp="1"/>
          </p:cNvSpPr>
          <p:nvPr>
            <p:ph type="sldNum" sz="quarter" idx="10"/>
          </p:nvPr>
        </p:nvSpPr>
        <p:spPr/>
        <p:txBody>
          <a:bodyPr/>
          <a:lstStyle/>
          <a:p>
            <a:fld id="{A79B97FF-7C24-4C4A-A400-2550793EEC6B}" type="slidenum">
              <a:rPr lang="en-US" smtClean="0"/>
              <a:t>51</a:t>
            </a:fld>
            <a:endParaRPr lang="en-US" dirty="0"/>
          </a:p>
        </p:txBody>
      </p:sp>
    </p:spTree>
    <p:extLst>
      <p:ext uri="{BB962C8B-B14F-4D97-AF65-F5344CB8AC3E}">
        <p14:creationId xmlns:p14="http://schemas.microsoft.com/office/powerpoint/2010/main" val="12798255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White paper on internal operations to fight fake news</a:t>
            </a:r>
          </a:p>
          <a:p>
            <a:endParaRPr lang="en-US" dirty="0"/>
          </a:p>
          <a:p>
            <a:r>
              <a:rPr lang="en-US" dirty="0"/>
              <a:t>https://fbnewsroomus.files.wordpress.com/2017/04/facebook-and-information-operations-v1.pdf</a:t>
            </a:r>
          </a:p>
        </p:txBody>
      </p:sp>
      <p:sp>
        <p:nvSpPr>
          <p:cNvPr id="4" name="Slide Number Placeholder 3"/>
          <p:cNvSpPr>
            <a:spLocks noGrp="1"/>
          </p:cNvSpPr>
          <p:nvPr>
            <p:ph type="sldNum" sz="quarter" idx="10"/>
          </p:nvPr>
        </p:nvSpPr>
        <p:spPr/>
        <p:txBody>
          <a:bodyPr/>
          <a:lstStyle/>
          <a:p>
            <a:fld id="{A79B97FF-7C24-4C4A-A400-2550793EEC6B}" type="slidenum">
              <a:rPr lang="en-US" smtClean="0"/>
              <a:t>52</a:t>
            </a:fld>
            <a:endParaRPr lang="en-US" dirty="0"/>
          </a:p>
        </p:txBody>
      </p:sp>
    </p:spTree>
    <p:extLst>
      <p:ext uri="{BB962C8B-B14F-4D97-AF65-F5344CB8AC3E}">
        <p14:creationId xmlns:p14="http://schemas.microsoft.com/office/powerpoint/2010/main" val="3572687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doesn’t seem like Facebook is that committed to fixing the problem. </a:t>
            </a:r>
          </a:p>
          <a:p>
            <a:endParaRPr lang="en-US" dirty="0"/>
          </a:p>
          <a:p>
            <a:r>
              <a:rPr lang="en-US" dirty="0"/>
              <a:t>http://www.theverge.com/2017/2/14/14613102/facebook-fake-news-quote-sharing-flagged-stories-your-prerogative</a:t>
            </a:r>
          </a:p>
        </p:txBody>
      </p:sp>
      <p:sp>
        <p:nvSpPr>
          <p:cNvPr id="4" name="Slide Number Placeholder 3"/>
          <p:cNvSpPr>
            <a:spLocks noGrp="1"/>
          </p:cNvSpPr>
          <p:nvPr>
            <p:ph type="sldNum" sz="quarter" idx="10"/>
          </p:nvPr>
        </p:nvSpPr>
        <p:spPr/>
        <p:txBody>
          <a:bodyPr/>
          <a:lstStyle/>
          <a:p>
            <a:fld id="{676BAFE2-F279-45B1-A62C-E49DBA7826B3}" type="slidenum">
              <a:rPr lang="en-US" smtClean="0"/>
              <a:t>53</a:t>
            </a:fld>
            <a:endParaRPr lang="en-US" dirty="0"/>
          </a:p>
        </p:txBody>
      </p:sp>
    </p:spTree>
    <p:extLst>
      <p:ext uri="{BB962C8B-B14F-4D97-AF65-F5344CB8AC3E}">
        <p14:creationId xmlns:p14="http://schemas.microsoft.com/office/powerpoint/2010/main" val="25812360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there are some other things happening to try and combat fake news, although most still trend towards fact checking.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Chrome extensions are being developed by regular people and media companies (here, the WashingtonPost and Slate) to provide real time warnings and fact checks on content.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http://nymag.com/selectall/2016/11/heres-a-browser-extension-that-will-flag-fake-news-sites.html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http://fortune.com/2016/12/18/trump-tweet-fact-check/</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54</a:t>
            </a:fld>
            <a:endParaRPr lang="en-US" dirty="0"/>
          </a:p>
        </p:txBody>
      </p:sp>
    </p:spTree>
    <p:extLst>
      <p:ext uri="{BB962C8B-B14F-4D97-AF65-F5344CB8AC3E}">
        <p14:creationId xmlns:p14="http://schemas.microsoft.com/office/powerpoint/2010/main" val="3749298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December, the German Interior Ministry proposed creating a Center of Defense Against Misinformation, to help hunt down and eradicate fake news or other false information from the internet. The ministry has already told political parties to disable bots, technology that automatically shares news, tweets, and Facebook posts, saying those can be easily tricked into distributing propaganda. In fact, one German official has proposed fining Facebook 500,000 euros ($528,700) for failing to delete fake news stories and hate messages within 24 hours, </a:t>
            </a:r>
            <a:r>
              <a:rPr lang="en-US" sz="1200" b="0" i="0" u="none" strike="noStrike" kern="1200" dirty="0">
                <a:solidFill>
                  <a:schemeClr val="tx1"/>
                </a:solidFill>
                <a:effectLst/>
                <a:latin typeface="+mn-lt"/>
                <a:ea typeface="+mn-ea"/>
                <a:cs typeface="+mn-cs"/>
                <a:hlinkClick r:id="rId3"/>
              </a:rPr>
              <a:t>describing the social media giant</a:t>
            </a:r>
            <a:r>
              <a:rPr lang="en-US" sz="1200" b="0" i="0" kern="1200" dirty="0">
                <a:solidFill>
                  <a:schemeClr val="tx1"/>
                </a:solidFill>
                <a:effectLst/>
                <a:latin typeface="+mn-lt"/>
                <a:ea typeface="+mn-ea"/>
                <a:cs typeface="+mn-cs"/>
              </a:rPr>
              <a:t> as a "value chain of digital propaganda."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President of Italy’s Chamber of Deputies is launching a campaign to raise awareness about disinformation and its consequences.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A3A3A"/>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A3A3A"/>
                </a:solidFill>
                <a:latin typeface="Georgia" panose="02040502050405020303" pitchFamily="18" charset="0"/>
              </a:rPr>
              <a:t>And the UK Parliament is considering asking Facebook to self-police and add warnings to content deemed “fake news.”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http://www.csmonitor.com/World/Passcode/2017/0109/Germany-s-plan-to-fight-fake-news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https://www.buzzfeed.com/jimwaterson/british-mps-are-targeting-facebook-with-fake-news-inquiry?utm_term=.rkzrQjEnxJ#.kkpNqogR0Q</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55</a:t>
            </a:fld>
            <a:endParaRPr lang="en-US" dirty="0"/>
          </a:p>
        </p:txBody>
      </p:sp>
    </p:spTree>
    <p:extLst>
      <p:ext uri="{BB962C8B-B14F-4D97-AF65-F5344CB8AC3E}">
        <p14:creationId xmlns:p14="http://schemas.microsoft.com/office/powerpoint/2010/main" val="13864874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to break our own filter bubbles. Two interesting approaches are Buzzfeed’s DIY “Outside your bubble” feature and the “Last Week in Trump” newsletter.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Buzzfeed is deploying this tool on various stories to help readers get a broad perspective.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Sol Villarreal aims to help with </a:t>
            </a:r>
            <a:r>
              <a:rPr lang="en-US" sz="1200" b="0" i="0" u="none" strike="noStrike" kern="1200" dirty="0">
                <a:solidFill>
                  <a:schemeClr val="tx1"/>
                </a:solidFill>
                <a:effectLst/>
                <a:latin typeface="+mn-lt"/>
                <a:ea typeface="+mn-ea"/>
                <a:cs typeface="+mn-cs"/>
                <a:hlinkClick r:id="rId3"/>
              </a:rPr>
              <a:t>“Last Week in Trump,”</a:t>
            </a:r>
            <a:r>
              <a:rPr lang="en-US" sz="1200" b="0" i="0" kern="1200" dirty="0">
                <a:solidFill>
                  <a:schemeClr val="tx1"/>
                </a:solidFill>
                <a:effectLst/>
                <a:latin typeface="+mn-lt"/>
                <a:ea typeface="+mn-ea"/>
                <a:cs typeface="+mn-cs"/>
              </a:rPr>
              <a:t> an email newsletter that aggregates news stories from mainstream, liberal and conservative sources so we can all understand what’s going on — and, hopefully, eventually, each other.</a:t>
            </a:r>
          </a:p>
          <a:p>
            <a:r>
              <a:rPr lang="en-US" sz="1200" b="0" i="0" kern="1200" dirty="0">
                <a:solidFill>
                  <a:schemeClr val="tx1"/>
                </a:solidFill>
                <a:effectLst/>
                <a:latin typeface="+mn-lt"/>
                <a:ea typeface="+mn-ea"/>
                <a:cs typeface="+mn-cs"/>
              </a:rPr>
              <a:t>Hence, the tagline: “The Best of Both Bubbles.”</a:t>
            </a:r>
          </a:p>
          <a:p>
            <a:r>
              <a:rPr lang="en-US" sz="1200" b="0" i="0" kern="1200" dirty="0">
                <a:solidFill>
                  <a:schemeClr val="tx1"/>
                </a:solidFill>
                <a:effectLst/>
                <a:latin typeface="+mn-lt"/>
                <a:ea typeface="+mn-ea"/>
                <a:cs typeface="+mn-cs"/>
              </a:rPr>
              <a:t>Each issue contains brief summaries and links to the top news stories of the week, culled from verified, mainstream sources like The New York Times, The Washington Post and The Wall Street Journal, but also conservative publications like The National Review, American Conservative, Red State and The Blaze.</a:t>
            </a:r>
          </a:p>
          <a:p>
            <a:r>
              <a:rPr lang="en-US" sz="1200" b="0" i="0" kern="1200" dirty="0">
                <a:solidFill>
                  <a:schemeClr val="tx1"/>
                </a:solidFill>
                <a:effectLst/>
                <a:latin typeface="+mn-lt"/>
                <a:ea typeface="+mn-ea"/>
                <a:cs typeface="+mn-cs"/>
              </a:rPr>
              <a:t>“Having both gives you a more nuanced view of the world,” Villarreal said the other day, between travels across the internet and real-estate appointments around town. He’s an agent with Windermere, and works on the newsletter for about 20 hours a week.</a:t>
            </a:r>
          </a:p>
          <a:p>
            <a:endParaRPr lang="en-US" sz="1200" b="0" i="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A Field Guide to Fake News</a:t>
            </a:r>
            <a:r>
              <a:rPr lang="en-US" sz="1200" b="0" i="0" kern="1200" dirty="0">
                <a:solidFill>
                  <a:schemeClr val="tx1"/>
                </a:solidFill>
                <a:effectLst/>
                <a:latin typeface="+mn-lt"/>
                <a:ea typeface="+mn-ea"/>
                <a:cs typeface="+mn-cs"/>
              </a:rPr>
              <a:t> explores the use of digital methods to trace the production, circulation and reception of fake news online.</a:t>
            </a:r>
          </a:p>
          <a:p>
            <a:r>
              <a:rPr lang="en-US" sz="1200" b="0" i="0" kern="1200" dirty="0">
                <a:solidFill>
                  <a:schemeClr val="tx1"/>
                </a:solidFill>
                <a:effectLst/>
                <a:latin typeface="+mn-lt"/>
                <a:ea typeface="+mn-ea"/>
                <a:cs typeface="+mn-cs"/>
              </a:rPr>
              <a:t>It is a project of the </a:t>
            </a:r>
            <a:r>
              <a:rPr lang="en-US" sz="1200" b="0" i="0" u="sng" kern="1200" dirty="0">
                <a:solidFill>
                  <a:schemeClr val="tx1"/>
                </a:solidFill>
                <a:effectLst/>
                <a:latin typeface="+mn-lt"/>
                <a:ea typeface="+mn-ea"/>
                <a:cs typeface="+mn-cs"/>
                <a:hlinkClick r:id="rId4"/>
              </a:rPr>
              <a:t>Public Data Lab</a:t>
            </a:r>
            <a:r>
              <a:rPr lang="en-US" sz="1200" b="0" i="0" kern="1200" dirty="0">
                <a:solidFill>
                  <a:schemeClr val="tx1"/>
                </a:solidFill>
                <a:effectLst/>
                <a:latin typeface="+mn-lt"/>
                <a:ea typeface="+mn-ea"/>
                <a:cs typeface="+mn-cs"/>
              </a:rPr>
              <a:t> with support from </a:t>
            </a:r>
            <a:r>
              <a:rPr lang="en-US" sz="1200" b="0" i="0" u="sng" kern="1200" dirty="0">
                <a:solidFill>
                  <a:schemeClr val="tx1"/>
                </a:solidFill>
                <a:effectLst/>
                <a:latin typeface="+mn-lt"/>
                <a:ea typeface="+mn-ea"/>
                <a:cs typeface="+mn-cs"/>
                <a:hlinkClick r:id="rId5"/>
              </a:rPr>
              <a:t>First Draft.</a:t>
            </a:r>
            <a:endParaRPr lang="en-US" sz="1200" b="0" i="0" kern="1200" dirty="0">
              <a:solidFill>
                <a:schemeClr val="tx1"/>
              </a:solidFill>
              <a:effectLst/>
              <a:latin typeface="+mn-lt"/>
              <a:ea typeface="+mn-ea"/>
              <a:cs typeface="+mn-cs"/>
            </a:endParaRPr>
          </a:p>
          <a:p>
            <a:endParaRPr lang="en-US" dirty="0"/>
          </a:p>
          <a:p>
            <a:r>
              <a:rPr lang="en-US" dirty="0"/>
              <a:t>http://fakenews.publicdatalab.org/</a:t>
            </a:r>
          </a:p>
          <a:p>
            <a:endParaRPr lang="en-US" sz="1200" b="0" i="0" kern="1200" dirty="0">
              <a:solidFill>
                <a:schemeClr val="tx1"/>
              </a:solidFill>
              <a:effectLst/>
              <a:latin typeface="+mn-lt"/>
              <a:ea typeface="+mn-ea"/>
              <a:cs typeface="+mn-cs"/>
            </a:endParaRPr>
          </a:p>
          <a:p>
            <a:endParaRPr lang="en-US" dirty="0"/>
          </a:p>
          <a:p>
            <a:endParaRPr lang="en-US" dirty="0"/>
          </a:p>
          <a:p>
            <a:r>
              <a:rPr lang="en-US" dirty="0"/>
              <a:t>http://www.seattletimes.com/seattle-news/last-week-in-trump-newsletter-aims-to-offer-the-best-of-both-bubbles/</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56</a:t>
            </a:fld>
            <a:endParaRPr lang="en-US" dirty="0"/>
          </a:p>
        </p:txBody>
      </p:sp>
    </p:spTree>
    <p:extLst>
      <p:ext uri="{BB962C8B-B14F-4D97-AF65-F5344CB8AC3E}">
        <p14:creationId xmlns:p14="http://schemas.microsoft.com/office/powerpoint/2010/main" val="288603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C4E4D"/>
                </a:solidFill>
                <a:latin typeface="Balto"/>
              </a:rPr>
              <a:t>The public is also doing its part: A Merrimack College communications professor named Melissa Zimdars has released </a:t>
            </a:r>
            <a:r>
              <a:rPr lang="en-US" b="1" dirty="0">
                <a:solidFill>
                  <a:srgbClr val="4F7177"/>
                </a:solidFill>
                <a:latin typeface="Balto"/>
                <a:hlinkClick r:id="rId3"/>
              </a:rPr>
              <a:t>a simple Google Doc</a:t>
            </a:r>
            <a:r>
              <a:rPr lang="en-US" dirty="0">
                <a:solidFill>
                  <a:srgbClr val="4C4E4D"/>
                </a:solidFill>
                <a:latin typeface="Balto"/>
              </a:rPr>
              <a:t> that lists “False, misleading, clickbait-y, and or satirical ‘news’ sources,” with a loose category system to help you determine the level of deceit you’re dealing with. It includes satirical sites like the Onion and the New Yorker’s Borowitz Report; misleading and hyperbolic clickbait like Infowars, Breitbart, and Political Blindspot; and fake sites that intentionally try to pass themselves as real ones, like </a:t>
            </a:r>
            <a:r>
              <a:rPr lang="en-US" b="1" dirty="0">
                <a:solidFill>
                  <a:srgbClr val="4F7177"/>
                </a:solidFill>
                <a:latin typeface="Balto"/>
                <a:hlinkClick r:id="rId4"/>
              </a:rPr>
              <a:t>MSNBC.com.co</a:t>
            </a:r>
            <a:r>
              <a:rPr lang="en-US" dirty="0">
                <a:solidFill>
                  <a:srgbClr val="4C4E4D"/>
                </a:solidFill>
                <a:latin typeface="Balto"/>
              </a:rPr>
              <a:t>. Zimdars isn’t alone: The website </a:t>
            </a:r>
            <a:r>
              <a:rPr lang="en-US" b="1" dirty="0">
                <a:solidFill>
                  <a:srgbClr val="4F7177"/>
                </a:solidFill>
                <a:latin typeface="Balto"/>
                <a:hlinkClick r:id="rId5"/>
              </a:rPr>
              <a:t>Fake News Watch</a:t>
            </a:r>
            <a:r>
              <a:rPr lang="en-US" dirty="0">
                <a:solidFill>
                  <a:srgbClr val="4C4E4D"/>
                </a:solidFill>
                <a:latin typeface="Balto"/>
              </a:rPr>
              <a:t> also lists categories of fake news sites to be on the lookout for, and </a:t>
            </a:r>
            <a:r>
              <a:rPr lang="en-US" i="1" dirty="0">
                <a:solidFill>
                  <a:srgbClr val="4C4E4D"/>
                </a:solidFill>
                <a:latin typeface="Balto"/>
              </a:rPr>
              <a:t>New York</a:t>
            </a:r>
            <a:r>
              <a:rPr lang="en-US" dirty="0">
                <a:solidFill>
                  <a:srgbClr val="4C4E4D"/>
                </a:solidFill>
                <a:latin typeface="Balto"/>
              </a:rPr>
              <a:t> magazine has </a:t>
            </a:r>
            <a:r>
              <a:rPr lang="en-US" b="1" dirty="0">
                <a:solidFill>
                  <a:srgbClr val="4F7177"/>
                </a:solidFill>
                <a:latin typeface="Balto"/>
                <a:hlinkClick r:id="rId6"/>
              </a:rPr>
              <a:t>created a Chrome extension</a:t>
            </a:r>
            <a:r>
              <a:rPr lang="en-US" dirty="0">
                <a:solidFill>
                  <a:srgbClr val="4C4E4D"/>
                </a:solidFill>
                <a:latin typeface="Balto"/>
              </a:rPr>
              <a:t> that alerts the user to fake news sites based on Zimdar’s list.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http://www.vox.com/2016/11/16/13626318/viral-fake-news-on-facebook</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57</a:t>
            </a:fld>
            <a:endParaRPr lang="en-US" dirty="0"/>
          </a:p>
        </p:txBody>
      </p:sp>
    </p:spTree>
    <p:extLst>
      <p:ext uri="{BB962C8B-B14F-4D97-AF65-F5344CB8AC3E}">
        <p14:creationId xmlns:p14="http://schemas.microsoft.com/office/powerpoint/2010/main" val="7178615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all of this is a start… it’s not really having that much impact. And we’ve got to do something fast. A recent article from Vanity Fair highlighted new technologies in audio and video manipulation that will make fake news even harder to identify. </a:t>
            </a:r>
          </a:p>
          <a:p>
            <a:endParaRPr lang="en-US" dirty="0"/>
          </a:p>
          <a:p>
            <a:r>
              <a:rPr lang="en-US" dirty="0"/>
              <a:t>http://www.vanityfair.com/news/2017/01/fake-news-technology</a:t>
            </a:r>
          </a:p>
        </p:txBody>
      </p:sp>
      <p:sp>
        <p:nvSpPr>
          <p:cNvPr id="4" name="Slide Number Placeholder 3"/>
          <p:cNvSpPr>
            <a:spLocks noGrp="1"/>
          </p:cNvSpPr>
          <p:nvPr>
            <p:ph type="sldNum" sz="quarter" idx="10"/>
          </p:nvPr>
        </p:nvSpPr>
        <p:spPr/>
        <p:txBody>
          <a:bodyPr/>
          <a:lstStyle/>
          <a:p>
            <a:fld id="{676BAFE2-F279-45B1-A62C-E49DBA7826B3}" type="slidenum">
              <a:rPr lang="en-US" smtClean="0"/>
              <a:t>58</a:t>
            </a:fld>
            <a:endParaRPr lang="en-US" dirty="0"/>
          </a:p>
        </p:txBody>
      </p:sp>
    </p:spTree>
    <p:extLst>
      <p:ext uri="{BB962C8B-B14F-4D97-AF65-F5344CB8AC3E}">
        <p14:creationId xmlns:p14="http://schemas.microsoft.com/office/powerpoint/2010/main" val="1836656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all of that, why does this matter to Bing, and what can we do about it? </a:t>
            </a:r>
          </a:p>
        </p:txBody>
      </p:sp>
      <p:sp>
        <p:nvSpPr>
          <p:cNvPr id="4" name="Slide Number Placeholder 3"/>
          <p:cNvSpPr>
            <a:spLocks noGrp="1"/>
          </p:cNvSpPr>
          <p:nvPr>
            <p:ph type="sldNum" sz="quarter" idx="10"/>
          </p:nvPr>
        </p:nvSpPr>
        <p:spPr/>
        <p:txBody>
          <a:bodyPr/>
          <a:lstStyle/>
          <a:p>
            <a:fld id="{676BAFE2-F279-45B1-A62C-E49DBA7826B3}" type="slidenum">
              <a:rPr lang="en-US" smtClean="0"/>
              <a:t>59</a:t>
            </a:fld>
            <a:endParaRPr lang="en-US" dirty="0"/>
          </a:p>
        </p:txBody>
      </p:sp>
    </p:spTree>
    <p:extLst>
      <p:ext uri="{BB962C8B-B14F-4D97-AF65-F5344CB8AC3E}">
        <p14:creationId xmlns:p14="http://schemas.microsoft.com/office/powerpoint/2010/main" val="20019879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60</a:t>
            </a:fld>
            <a:endParaRPr lang="en-US" dirty="0"/>
          </a:p>
        </p:txBody>
      </p:sp>
    </p:spTree>
    <p:extLst>
      <p:ext uri="{BB962C8B-B14F-4D97-AF65-F5344CB8AC3E}">
        <p14:creationId xmlns:p14="http://schemas.microsoft.com/office/powerpoint/2010/main" val="186647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course, is that the term is being used incorrectly, especially by a few specific people. And that epidemic is spreading, as other world leaders have used the term in this incorrect way this week. </a:t>
            </a:r>
          </a:p>
          <a:p>
            <a:endParaRPr lang="en-US" dirty="0"/>
          </a:p>
          <a:p>
            <a:r>
              <a:rPr lang="en-US" dirty="0"/>
              <a:t>(This is not a political rant. This is a point about language, and it’s power. When the President is misusing this term, most often to refer to news that he doesn’t like, it’s meaning gets even more diluted.)</a:t>
            </a:r>
          </a:p>
          <a:p>
            <a:endParaRPr lang="en-US" dirty="0"/>
          </a:p>
          <a:p>
            <a:r>
              <a:rPr lang="en-US" dirty="0"/>
              <a:t>(Also, none of these are examples of fake news.)</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6</a:t>
            </a:fld>
            <a:endParaRPr lang="en-US" dirty="0"/>
          </a:p>
        </p:txBody>
      </p:sp>
    </p:spTree>
    <p:extLst>
      <p:ext uri="{BB962C8B-B14F-4D97-AF65-F5344CB8AC3E}">
        <p14:creationId xmlns:p14="http://schemas.microsoft.com/office/powerpoint/2010/main" val="586621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61</a:t>
            </a:fld>
            <a:endParaRPr lang="en-US" dirty="0"/>
          </a:p>
        </p:txBody>
      </p:sp>
    </p:spTree>
    <p:extLst>
      <p:ext uri="{BB962C8B-B14F-4D97-AF65-F5344CB8AC3E}">
        <p14:creationId xmlns:p14="http://schemas.microsoft.com/office/powerpoint/2010/main" val="34417583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62</a:t>
            </a:fld>
            <a:endParaRPr lang="en-US" dirty="0"/>
          </a:p>
        </p:txBody>
      </p:sp>
    </p:spTree>
    <p:extLst>
      <p:ext uri="{BB962C8B-B14F-4D97-AF65-F5344CB8AC3E}">
        <p14:creationId xmlns:p14="http://schemas.microsoft.com/office/powerpoint/2010/main" val="1170898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76</a:t>
            </a:fld>
            <a:endParaRPr lang="en-US" dirty="0"/>
          </a:p>
        </p:txBody>
      </p:sp>
    </p:spTree>
    <p:extLst>
      <p:ext uri="{BB962C8B-B14F-4D97-AF65-F5344CB8AC3E}">
        <p14:creationId xmlns:p14="http://schemas.microsoft.com/office/powerpoint/2010/main" val="32763534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82</a:t>
            </a:fld>
            <a:endParaRPr lang="en-US" dirty="0"/>
          </a:p>
        </p:txBody>
      </p:sp>
    </p:spTree>
    <p:extLst>
      <p:ext uri="{BB962C8B-B14F-4D97-AF65-F5344CB8AC3E}">
        <p14:creationId xmlns:p14="http://schemas.microsoft.com/office/powerpoint/2010/main" val="981749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83</a:t>
            </a:fld>
            <a:endParaRPr lang="en-US" dirty="0"/>
          </a:p>
        </p:txBody>
      </p:sp>
    </p:spTree>
    <p:extLst>
      <p:ext uri="{BB962C8B-B14F-4D97-AF65-F5344CB8AC3E}">
        <p14:creationId xmlns:p14="http://schemas.microsoft.com/office/powerpoint/2010/main" val="9083034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84</a:t>
            </a:fld>
            <a:endParaRPr lang="en-US" dirty="0"/>
          </a:p>
        </p:txBody>
      </p:sp>
    </p:spTree>
    <p:extLst>
      <p:ext uri="{BB962C8B-B14F-4D97-AF65-F5344CB8AC3E}">
        <p14:creationId xmlns:p14="http://schemas.microsoft.com/office/powerpoint/2010/main" val="3237231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look at how we got here: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November 2012: Facebook launches mobile sharing, changing the dynamic of how and what we share.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February 2013: Jestin Coler, one of the fake news kings, debuts National Report, spearheading a fake news stampede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March and August 2013: Facebook launches hashtags and Trending Topics to compete with Twitter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2014: Hoaxes on Facebook, already a problem, continue to grow</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2015: Facebook says they’ll do something about the hoaxes, launches self-reporting tool that made literally no impact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then, 2016, when these sites and Facebook pages pushing fake news exploded; links to fake news sites are everywhere and their traffic is driven primarily by social media shares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then…this happened…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https://www.buzzfeed.com/alexkantrowitz/2016-election-blew-up-in-facebooks-face?bftwnews&amp;utm_term=.uxL597ol3P#.tfvDJe95x8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https://www.nytimes.com/2016/08/28/magazine/inside-facebooks-totally-insane-unintentionally-gigantic-hyperpartisan-political-media-machine.html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7</a:t>
            </a:fld>
            <a:endParaRPr lang="en-US" dirty="0"/>
          </a:p>
        </p:txBody>
      </p:sp>
    </p:spTree>
    <p:extLst>
      <p:ext uri="{BB962C8B-B14F-4D97-AF65-F5344CB8AC3E}">
        <p14:creationId xmlns:p14="http://schemas.microsoft.com/office/powerpoint/2010/main" val="787071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August 29, 2016, Facebook’s algorithm surfaced a fake trending story that Fox News had fired Megyn Kelly. In and of itself, this wouldn’t be a big deal beyond the obvious falsehood. Except… it happened on the heels of a GigaOm report that Facebook’s human editors had been suppressing conservative news from Trending Topics…and that it came after the company publicly tweaked its algorithm to “improve” Trending by making it more automated and fired all the human editors it had previously highlighted…</a:t>
            </a:r>
          </a:p>
          <a:p>
            <a:endParaRPr lang="en-US" dirty="0"/>
          </a:p>
          <a:p>
            <a:r>
              <a:rPr lang="en-US" dirty="0"/>
              <a:t>Again, the story itself was 100% fake news, crafted from a fake news site and published to Facebook, where it was shared hundreds of thousands of times. It took Facebook almost the entire day to fix the issue. And then, everything began to crumble…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http://www.slate.com/articles/technology/future_tense/2016/08/how_facebook_s_trending_news_feature_went_from_messy_to_disastrous.html?wpsrc=sh_all_dt_tw_top</a:t>
            </a: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8</a:t>
            </a:fld>
            <a:endParaRPr lang="en-US" dirty="0"/>
          </a:p>
        </p:txBody>
      </p:sp>
    </p:spTree>
    <p:extLst>
      <p:ext uri="{BB962C8B-B14F-4D97-AF65-F5344CB8AC3E}">
        <p14:creationId xmlns:p14="http://schemas.microsoft.com/office/powerpoint/2010/main" val="258350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111111"/>
                </a:solidFill>
                <a:latin typeface="Georgia" panose="02040502050405020303" pitchFamily="18" charset="0"/>
              </a:rPr>
              <a:t>In the six weeks following the Megyn Kelly incident, the site repeatedly promoted “news” stories that were totally fake news and fake news sites continued to grow and grow. While most of these were fairly inconsequential, some, like Pizzagate, became real world problems. </a:t>
            </a:r>
          </a:p>
          <a:p>
            <a:endParaRPr lang="en-US" dirty="0">
              <a:solidFill>
                <a:srgbClr val="111111"/>
              </a:solidFill>
              <a:latin typeface="Georgia" panose="02040502050405020303" pitchFamily="18" charset="0"/>
            </a:endParaRPr>
          </a:p>
          <a:p>
            <a:endParaRPr lang="en-US" dirty="0">
              <a:solidFill>
                <a:srgbClr val="111111"/>
              </a:solidFill>
              <a:latin typeface="Georgia" panose="02040502050405020303" pitchFamily="18" charset="0"/>
            </a:endParaRPr>
          </a:p>
          <a:p>
            <a:endParaRPr lang="en-US" dirty="0">
              <a:solidFill>
                <a:srgbClr val="111111"/>
              </a:solidFill>
              <a:latin typeface="Georgia" panose="02040502050405020303" pitchFamily="18" charset="0"/>
            </a:endParaRPr>
          </a:p>
          <a:p>
            <a:r>
              <a:rPr lang="en-US" dirty="0">
                <a:solidFill>
                  <a:srgbClr val="111111"/>
                </a:solidFill>
                <a:latin typeface="Georgia" panose="02040502050405020303" pitchFamily="18" charset="0"/>
              </a:rPr>
              <a:t>Details: </a:t>
            </a:r>
          </a:p>
          <a:p>
            <a:r>
              <a:rPr lang="en-US" dirty="0">
                <a:solidFill>
                  <a:srgbClr val="111111"/>
                </a:solidFill>
                <a:latin typeface="Georgia" panose="02040502050405020303" pitchFamily="18" charset="0"/>
              </a:rPr>
              <a:t>As part of </a:t>
            </a:r>
            <a:r>
              <a:rPr lang="en-US" dirty="0">
                <a:solidFill>
                  <a:srgbClr val="1955A5"/>
                </a:solidFill>
                <a:latin typeface="Georgia" panose="02040502050405020303" pitchFamily="18" charset="0"/>
                <a:hlinkClick r:id="rId3"/>
              </a:rPr>
              <a:t>a larger audit of Facebook’s Trending topics</a:t>
            </a:r>
            <a:r>
              <a:rPr lang="en-US" dirty="0">
                <a:solidFill>
                  <a:srgbClr val="111111"/>
                </a:solidFill>
                <a:latin typeface="Georgia" panose="02040502050405020303" pitchFamily="18" charset="0"/>
              </a:rPr>
              <a:t>, the Intersect logged every news story that trended across four accounts during the workdays from Aug. 31 to Sept. 22. During that time, they uncovered five trending stories that were indisputably fake and three that were profoundly inaccurate. On top of that, we found that news releases, blog posts from sites such as Medium and links to online stores such as iTunes regularly trended. Facebook declined to comment about Trending on the record.</a:t>
            </a:r>
          </a:p>
          <a:p>
            <a:endParaRPr lang="en-US" dirty="0">
              <a:solidFill>
                <a:srgbClr val="111111"/>
              </a:solidFill>
              <a:latin typeface="Georgia" panose="02040502050405020303" pitchFamily="18" charset="0"/>
            </a:endParaRPr>
          </a:p>
          <a:p>
            <a:r>
              <a:rPr lang="en-US" dirty="0">
                <a:solidFill>
                  <a:srgbClr val="111111"/>
                </a:solidFill>
                <a:latin typeface="Georgia" panose="02040502050405020303" pitchFamily="18" charset="0"/>
              </a:rPr>
              <a:t>Some examples: </a:t>
            </a:r>
          </a:p>
          <a:p>
            <a:pPr marL="171450" indent="-171450">
              <a:buFont typeface="Arial" panose="020B0604020202020204" pitchFamily="34" charset="0"/>
              <a:buChar char="•"/>
            </a:pPr>
            <a:r>
              <a:rPr lang="en-US" dirty="0">
                <a:solidFill>
                  <a:srgbClr val="111111"/>
                </a:solidFill>
                <a:latin typeface="Georgia" panose="02040502050405020303" pitchFamily="18" charset="0"/>
              </a:rPr>
              <a:t>There was the thinly-sourced story, on Aug. 31, of a Clemson University administrator </a:t>
            </a:r>
            <a:r>
              <a:rPr lang="en-US" dirty="0">
                <a:solidFill>
                  <a:srgbClr val="1955A5"/>
                </a:solidFill>
                <a:latin typeface="Georgia" panose="02040502050405020303" pitchFamily="18" charset="0"/>
                <a:hlinkClick r:id="rId4"/>
              </a:rPr>
              <a:t>who kicked a praying man off campus</a:t>
            </a:r>
            <a:r>
              <a:rPr lang="en-US" dirty="0">
                <a:solidFill>
                  <a:srgbClr val="111111"/>
                </a:solidFill>
                <a:latin typeface="Georgia" panose="02040502050405020303" pitchFamily="18" charset="0"/>
              </a:rPr>
              <a:t>. (The sordid tale, aggregated by a right-wing outlet, has been </a:t>
            </a:r>
            <a:r>
              <a:rPr lang="en-US" dirty="0">
                <a:solidFill>
                  <a:srgbClr val="1955A5"/>
                </a:solidFill>
                <a:latin typeface="Georgia" panose="02040502050405020303" pitchFamily="18" charset="0"/>
                <a:hlinkClick r:id="rId5"/>
              </a:rPr>
              <a:t>soundly debunked</a:t>
            </a:r>
            <a:r>
              <a:rPr lang="en-US" dirty="0">
                <a:solidFill>
                  <a:srgbClr val="111111"/>
                </a:solidFill>
                <a:latin typeface="Georgia" panose="02040502050405020303" pitchFamily="18" charset="0"/>
              </a:rPr>
              <a:t> by the school.)</a:t>
            </a:r>
          </a:p>
          <a:p>
            <a:pPr marL="171450" indent="-171450">
              <a:buFontTx/>
              <a:buChar char="-"/>
            </a:pPr>
            <a:r>
              <a:rPr lang="en-US" dirty="0">
                <a:solidFill>
                  <a:srgbClr val="111111"/>
                </a:solidFill>
                <a:latin typeface="Georgia" panose="02040502050405020303" pitchFamily="18" charset="0"/>
              </a:rPr>
              <a:t>The next week, on Sept. 8, Facebook promoted a breathless account of the iPhone’s new and </a:t>
            </a:r>
            <a:r>
              <a:rPr lang="en-US" i="1" dirty="0">
                <a:solidFill>
                  <a:srgbClr val="1955A5"/>
                </a:solidFill>
                <a:latin typeface="Georgia" panose="02040502050405020303" pitchFamily="18" charset="0"/>
                <a:hlinkClick r:id="rId6"/>
              </a:rPr>
              <a:t>literally</a:t>
            </a:r>
            <a:r>
              <a:rPr lang="en-US" dirty="0">
                <a:solidFill>
                  <a:srgbClr val="1955A5"/>
                </a:solidFill>
                <a:latin typeface="Georgia" panose="02040502050405020303" pitchFamily="18" charset="0"/>
                <a:hlinkClick r:id="rId6"/>
              </a:rPr>
              <a:t> magical features</a:t>
            </a:r>
            <a:r>
              <a:rPr lang="en-US" dirty="0">
                <a:solidFill>
                  <a:srgbClr val="111111"/>
                </a:solidFill>
                <a:latin typeface="Georgia" panose="02040502050405020303" pitchFamily="18" charset="0"/>
              </a:rPr>
              <a:t>, sourced from the real news site Firstpost’s satirical Faking News page. </a:t>
            </a:r>
          </a:p>
          <a:p>
            <a:pPr marL="171450" indent="-171450">
              <a:buFontTx/>
              <a:buChar char="-"/>
            </a:pPr>
            <a:r>
              <a:rPr lang="en-US" dirty="0">
                <a:solidFill>
                  <a:srgbClr val="111111"/>
                </a:solidFill>
                <a:latin typeface="Georgia" panose="02040502050405020303" pitchFamily="18" charset="0"/>
              </a:rPr>
              <a:t>The day after, Facebook trended a news release from the “Association of American Physicians and Surgeons” — a discredited libertarian medical organization — as well as a tabloid story claiming that the </a:t>
            </a:r>
            <a:r>
              <a:rPr lang="en-US" dirty="0">
                <a:solidFill>
                  <a:srgbClr val="1955A5"/>
                </a:solidFill>
                <a:latin typeface="Georgia" panose="02040502050405020303" pitchFamily="18" charset="0"/>
                <a:hlinkClick r:id="rId7"/>
              </a:rPr>
              <a:t>Sept. 11 attacks were a “controlled demolition</a:t>
            </a:r>
            <a:r>
              <a:rPr lang="en-US" dirty="0">
                <a:solidFill>
                  <a:srgbClr val="111111"/>
                </a:solidFill>
                <a:latin typeface="Georgia" panose="02040502050405020303" pitchFamily="18" charset="0"/>
              </a:rPr>
              <a:t>.”</a:t>
            </a:r>
          </a:p>
          <a:p>
            <a:pPr marL="171450" indent="-171450">
              <a:buFontTx/>
              <a:buChar char="-"/>
            </a:pPr>
            <a:r>
              <a:rPr lang="en-US" dirty="0">
                <a:solidFill>
                  <a:srgbClr val="111111"/>
                </a:solidFill>
                <a:latin typeface="Georgia" panose="02040502050405020303" pitchFamily="18" charset="0"/>
              </a:rPr>
              <a:t>But if users thought the outrage about Facebook’s 9/11 truthering would prompt some reform in Trending, they were mistaken: Less than a week later, Facebook boosted </a:t>
            </a:r>
            <a:r>
              <a:rPr lang="en-US" dirty="0">
                <a:solidFill>
                  <a:srgbClr val="1955A5"/>
                </a:solidFill>
                <a:latin typeface="Georgia" panose="02040502050405020303" pitchFamily="18" charset="0"/>
                <a:hlinkClick r:id="rId8"/>
              </a:rPr>
              <a:t>a story about the Buffalo Bills</a:t>
            </a:r>
            <a:r>
              <a:rPr lang="en-US" dirty="0">
                <a:solidFill>
                  <a:srgbClr val="111111"/>
                </a:solidFill>
                <a:latin typeface="Georgia" panose="02040502050405020303" pitchFamily="18" charset="0"/>
              </a:rPr>
              <a:t> from the well-established satirical site SportsPickle.</a:t>
            </a:r>
          </a:p>
          <a:p>
            <a:pPr marL="171450" indent="-171450">
              <a:buFontTx/>
              <a:buChar char="-"/>
            </a:pPr>
            <a:r>
              <a:rPr lang="en-US" dirty="0">
                <a:solidFill>
                  <a:srgbClr val="111111"/>
                </a:solidFill>
                <a:latin typeface="Georgia" panose="02040502050405020303" pitchFamily="18" charset="0"/>
              </a:rPr>
              <a:t>And </a:t>
            </a:r>
            <a:r>
              <a:rPr kumimoji="0" lang="en-US" altLang="en-US" sz="1200" b="0" i="0" u="none" strike="noStrike" cap="none" normalizeH="0" baseline="0" dirty="0">
                <a:ln>
                  <a:noFill/>
                </a:ln>
                <a:solidFill>
                  <a:srgbClr val="222222"/>
                </a:solidFill>
                <a:effectLst/>
                <a:latin typeface="Georgia" panose="02040502050405020303" pitchFamily="18" charset="0"/>
              </a:rPr>
              <a:t>in late September, Freedom Daily, a Facebook page with more than 1 million fans, scored a viral hit with </a:t>
            </a:r>
            <a:r>
              <a:rPr kumimoji="0" lang="en-US" altLang="en-US" sz="1200" b="0" i="0" u="none" strike="noStrike" cap="none" normalizeH="0" baseline="0" dirty="0">
                <a:ln>
                  <a:noFill/>
                </a:ln>
                <a:solidFill>
                  <a:srgbClr val="0077EE"/>
                </a:solidFill>
                <a:effectLst/>
                <a:latin typeface="Georgia" panose="02040502050405020303" pitchFamily="18" charset="0"/>
                <a:hlinkClick r:id="rId9"/>
              </a:rPr>
              <a:t>a post</a:t>
            </a:r>
            <a:r>
              <a:rPr kumimoji="0" lang="en-US" altLang="en-US" sz="1200" b="0" i="0" u="none" strike="noStrike" cap="none" normalizeH="0" baseline="0" dirty="0">
                <a:ln>
                  <a:noFill/>
                </a:ln>
                <a:solidFill>
                  <a:srgbClr val="222222"/>
                </a:solidFill>
                <a:effectLst/>
                <a:latin typeface="Georgia" panose="02040502050405020303" pitchFamily="18" charset="0"/>
              </a:rPr>
              <a:t> that filled its audience with racial outrage. The post linked to an article on the Freedom Daily website with the headline “</a:t>
            </a:r>
            <a:r>
              <a:rPr kumimoji="0" lang="en-US" altLang="en-US" sz="1200" b="0" i="0" u="none" strike="noStrike" cap="none" normalizeH="0" baseline="0" dirty="0">
                <a:ln>
                  <a:noFill/>
                </a:ln>
                <a:solidFill>
                  <a:srgbClr val="0077EE"/>
                </a:solidFill>
                <a:effectLst/>
                <a:latin typeface="Georgia" panose="02040502050405020303" pitchFamily="18" charset="0"/>
                <a:hlinkClick r:id="rId10"/>
              </a:rPr>
              <a:t>Two White Men Doused With Gasoline, Set On FIRE By Blacks – Media CENSORED (VIDEO)</a:t>
            </a:r>
            <a:r>
              <a:rPr kumimoji="0" lang="en-US" altLang="en-US" sz="1200" b="0" i="0" u="none" strike="noStrike" cap="none" normalizeH="0" baseline="0" dirty="0">
                <a:ln>
                  <a:noFill/>
                </a:ln>
                <a:solidFill>
                  <a:srgbClr val="222222"/>
                </a:solidFill>
                <a:effectLst/>
                <a:latin typeface="Georgia" panose="02040502050405020303" pitchFamily="18" charset="0"/>
              </a:rPr>
              <a:t>.” The text that accompanied the link on Facebook connected the attack to recent Black Lives Matter protests and urged people to share the post “if you’re angry as hell &amp; aren’t going to take it anymore!” But nowhere in the article or Facebook post did Freedom Daily make it clear that this incident happened almost a year ago, and that it had absolutely no connection to Black Lives Matter.</a:t>
            </a:r>
            <a:r>
              <a:rPr kumimoji="0" lang="en-US" altLang="en-US" sz="700" b="0" i="0" u="none" strike="noStrike" cap="none" normalizeH="0" baseline="0" dirty="0">
                <a:ln>
                  <a:noFill/>
                </a:ln>
                <a:solidFill>
                  <a:schemeClr val="tx1"/>
                </a:solidFill>
                <a:effectLst/>
                <a:latin typeface="+mn-lt"/>
              </a:rPr>
              <a:t> </a:t>
            </a:r>
            <a:r>
              <a:rPr kumimoji="0" lang="en-US" altLang="en-US" sz="1200" b="0" i="0" u="none" strike="noStrike" cap="none" normalizeH="0" baseline="0" dirty="0">
                <a:ln>
                  <a:noFill/>
                </a:ln>
                <a:solidFill>
                  <a:srgbClr val="222222"/>
                </a:solidFill>
                <a:effectLst/>
                <a:latin typeface="Georgia" panose="02040502050405020303" pitchFamily="18" charset="0"/>
              </a:rPr>
              <a:t>The falsehoods continued from there: The altercation was actually between two people, a black man and his co-worker — </a:t>
            </a:r>
            <a:r>
              <a:rPr kumimoji="0" lang="en-US" altLang="en-US" sz="1200" b="0" i="0" u="none" strike="noStrike" cap="none" normalizeH="0" baseline="0" dirty="0">
                <a:ln>
                  <a:noFill/>
                </a:ln>
                <a:solidFill>
                  <a:srgbClr val="0077EE"/>
                </a:solidFill>
                <a:effectLst/>
                <a:latin typeface="Georgia" panose="02040502050405020303" pitchFamily="18" charset="0"/>
                <a:hlinkClick r:id="rId11"/>
              </a:rPr>
              <a:t>and perhaps most importantly, the co-worker is not white</a:t>
            </a:r>
            <a:r>
              <a:rPr kumimoji="0" lang="en-US" altLang="en-US" sz="1200" b="0" i="0" u="none" strike="noStrike" cap="none" normalizeH="0" baseline="0" dirty="0">
                <a:ln>
                  <a:noFill/>
                </a:ln>
                <a:solidFill>
                  <a:srgbClr val="222222"/>
                </a:solidFill>
                <a:effectLst/>
                <a:latin typeface="Georgia" panose="02040502050405020303" pitchFamily="18" charset="0"/>
              </a:rPr>
              <a:t>. Court documents allege that the fight began with the </a:t>
            </a:r>
            <a:r>
              <a:rPr kumimoji="0" lang="en-US" altLang="en-US" sz="1200" b="0" i="0" u="none" strike="noStrike" cap="none" normalizeH="0" baseline="0" dirty="0">
                <a:ln>
                  <a:noFill/>
                </a:ln>
                <a:solidFill>
                  <a:srgbClr val="0077EE"/>
                </a:solidFill>
                <a:effectLst/>
                <a:latin typeface="Georgia" panose="02040502050405020303" pitchFamily="18" charset="0"/>
                <a:hlinkClick r:id="rId12"/>
              </a:rPr>
              <a:t>co-worker throwing the first punch</a:t>
            </a:r>
            <a:r>
              <a:rPr kumimoji="0" lang="en-US" altLang="en-US" sz="1200" b="0" i="0" u="none" strike="noStrike" cap="none" normalizeH="0" baseline="0" dirty="0">
                <a:ln>
                  <a:noFill/>
                </a:ln>
                <a:solidFill>
                  <a:srgbClr val="222222"/>
                </a:solidFill>
                <a:effectLst/>
                <a:latin typeface="Georgia" panose="02040502050405020303" pitchFamily="18" charset="0"/>
              </a:rPr>
              <a:t>. Prosecutors also said the second man caught fire as a result of him coming into contact with the first man who was engulfed in flames. And finally, in spite of the headline’s claim that the incident was “CENSORED” by the media, it was widely covered by Baltimore media as well as by CNN and the </a:t>
            </a:r>
            <a:r>
              <a:rPr kumimoji="0" lang="en-US" altLang="en-US" sz="1200" b="0" i="1" u="none" strike="noStrike" cap="none" normalizeH="0" baseline="0" dirty="0">
                <a:ln>
                  <a:noFill/>
                </a:ln>
                <a:solidFill>
                  <a:srgbClr val="222222"/>
                </a:solidFill>
                <a:effectLst/>
                <a:latin typeface="Georgia" panose="02040502050405020303" pitchFamily="18" charset="0"/>
              </a:rPr>
              <a:t>Daily Mail</a:t>
            </a:r>
            <a:r>
              <a:rPr kumimoji="0" lang="en-US" altLang="en-US" sz="1200" b="0" i="0" u="none" strike="noStrike" cap="none" normalizeH="0" baseline="0" dirty="0">
                <a:ln>
                  <a:noFill/>
                </a:ln>
                <a:solidFill>
                  <a:srgbClr val="222222"/>
                </a:solidFill>
                <a:effectLst/>
                <a:latin typeface="Georgia" panose="02040502050405020303" pitchFamily="18" charset="0"/>
              </a:rPr>
              <a:t>’s website. (The man who allegedly set the fire, Christopher Harrison Jr., was charged with attempted first-degree murder, reckless endangerment, and first- and second-degree assault.)</a:t>
            </a:r>
            <a:r>
              <a:rPr kumimoji="0" lang="en-US" altLang="en-US" sz="700" b="0" i="0" u="none" strike="noStrike" cap="none" normalizeH="0" baseline="0" dirty="0">
                <a:ln>
                  <a:noFill/>
                </a:ln>
                <a:solidFill>
                  <a:schemeClr val="tx1"/>
                </a:solidFill>
                <a:effectLst/>
                <a:latin typeface="+mn-lt"/>
              </a:rPr>
              <a:t> </a:t>
            </a:r>
            <a:r>
              <a:rPr kumimoji="0" lang="en-US" altLang="en-US" sz="1200" b="0" i="0" u="none" strike="noStrike" cap="none" normalizeH="0" baseline="0" dirty="0">
                <a:ln>
                  <a:noFill/>
                </a:ln>
                <a:solidFill>
                  <a:srgbClr val="222222"/>
                </a:solidFill>
                <a:effectLst/>
                <a:latin typeface="Georgia" panose="02040502050405020303" pitchFamily="18" charset="0"/>
              </a:rPr>
              <a:t>But these details only stood in the way of success on Facebook. In the end, Freedom Daily’s largely false post was shared more than 14,000 times, generating more than 9,000 reactions and over 2,000 angry comments on Facebook.</a:t>
            </a:r>
            <a:endParaRPr kumimoji="0" lang="en-US" altLang="en-US" sz="28000" b="0" i="0" u="none" strike="noStrike" cap="none" normalizeH="0" baseline="0" dirty="0">
              <a:ln>
                <a:noFill/>
              </a:ln>
              <a:solidFill>
                <a:srgbClr val="111111"/>
              </a:solidFill>
              <a:effectLst/>
              <a:latin typeface="Proxima Nova"/>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222222"/>
                </a:solidFill>
                <a:effectLst/>
                <a:latin typeface="Georgia" panose="02040502050405020303" pitchFamily="18" charset="0"/>
              </a:rPr>
            </a:br>
            <a:endParaRPr lang="en-US" dirty="0">
              <a:solidFill>
                <a:srgbClr val="111111"/>
              </a:solidFill>
              <a:latin typeface="Georgia" panose="02040502050405020303" pitchFamily="18" charset="0"/>
            </a:endParaRPr>
          </a:p>
          <a:p>
            <a:endParaRPr lang="en-US" b="0" i="0" dirty="0">
              <a:solidFill>
                <a:srgbClr val="111111"/>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https://www.washingtonpost.com/news/the-intersect/wp/2016/10/12/facebook-has-repeatedly-trended-fake-news-since-firing-its-human-editors/?utm_term=.6561044fa98e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http://heavy.com/tech/2016/10/facebook-trending-fake-news-stories-fire-human-editors-fact-checking-2016-presidential-election-social-media-media-conspiracy-theories/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https://www.buzzfeed.com/craigsilverman/partisan-fb-pages-analysis?utm_term=.rbnW3mxk5y#.dyzkAPayqM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0" i="0" dirty="0">
              <a:solidFill>
                <a:srgbClr val="111111"/>
              </a:solidFill>
              <a:effectLst/>
              <a:latin typeface="Georgia" panose="02040502050405020303" pitchFamily="18" charset="0"/>
            </a:endParaRPr>
          </a:p>
          <a:p>
            <a:endParaRPr lang="en-US" b="0" i="0" dirty="0">
              <a:solidFill>
                <a:srgbClr val="111111"/>
              </a:solidFill>
              <a:effectLst/>
              <a:latin typeface="Georgia" panose="02040502050405020303" pitchFamily="18" charset="0"/>
            </a:endParaRPr>
          </a:p>
          <a:p>
            <a:endParaRPr lang="en-US" dirty="0"/>
          </a:p>
        </p:txBody>
      </p:sp>
      <p:sp>
        <p:nvSpPr>
          <p:cNvPr id="4" name="Slide Number Placeholder 3"/>
          <p:cNvSpPr>
            <a:spLocks noGrp="1"/>
          </p:cNvSpPr>
          <p:nvPr>
            <p:ph type="sldNum" sz="quarter" idx="10"/>
          </p:nvPr>
        </p:nvSpPr>
        <p:spPr/>
        <p:txBody>
          <a:bodyPr/>
          <a:lstStyle/>
          <a:p>
            <a:fld id="{676BAFE2-F279-45B1-A62C-E49DBA7826B3}" type="slidenum">
              <a:rPr lang="en-US" smtClean="0"/>
              <a:t>9</a:t>
            </a:fld>
            <a:endParaRPr lang="en-US" dirty="0"/>
          </a:p>
        </p:txBody>
      </p:sp>
    </p:spTree>
    <p:extLst>
      <p:ext uri="{BB962C8B-B14F-4D97-AF65-F5344CB8AC3E}">
        <p14:creationId xmlns:p14="http://schemas.microsoft.com/office/powerpoint/2010/main" val="1734828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286040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1781070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1365631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Main_Titl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465" y="2108200"/>
            <a:ext cx="8270435" cy="1452765"/>
          </a:xfrm>
          <a:prstGeom prst="rect">
            <a:avLst/>
          </a:prstGeom>
        </p:spPr>
        <p:txBody>
          <a:bodyPr lIns="0" rIns="0" anchor="b">
            <a:noAutofit/>
          </a:bodyPr>
          <a:lstStyle>
            <a:lvl1pPr algn="l">
              <a:defRPr lang="en-US" sz="4400" b="0" kern="1200" dirty="0">
                <a:solidFill>
                  <a:schemeClr val="accent1"/>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3" name="Subtitle 2"/>
          <p:cNvSpPr>
            <a:spLocks noGrp="1"/>
          </p:cNvSpPr>
          <p:nvPr>
            <p:ph type="subTitle" idx="1"/>
          </p:nvPr>
        </p:nvSpPr>
        <p:spPr>
          <a:xfrm>
            <a:off x="835465" y="3580015"/>
            <a:ext cx="8270435" cy="1042785"/>
          </a:xfrm>
          <a:prstGeom prst="rect">
            <a:avLst/>
          </a:prstGeom>
        </p:spPr>
        <p:txBody>
          <a:bodyPr lIns="0" rIns="0" anchor="t">
            <a:noAutofit/>
          </a:bodyPr>
          <a:lstStyle>
            <a:lvl1pPr marL="0" indent="0" algn="l">
              <a:lnSpc>
                <a:spcPct val="105000"/>
              </a:lnSpc>
              <a:spcBef>
                <a:spcPts val="0"/>
              </a:spcBef>
              <a:buNone/>
              <a:defRPr lang="en-US" sz="2800" b="0" kern="1200" spc="0" dirty="0">
                <a:solidFill>
                  <a:schemeClr val="accent1"/>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10674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OC_List Segoe UI">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739344" y="219075"/>
            <a:ext cx="10515600" cy="564918"/>
          </a:xfrm>
        </p:spPr>
        <p:txBody>
          <a:bodyPr lIns="0" rIns="0">
            <a:noAutofit/>
          </a:bodyPr>
          <a:lstStyle>
            <a:lvl1pPr>
              <a:defRPr lang="en-US" sz="3200" b="0" kern="1200" spc="50" baseline="0" dirty="0">
                <a:solidFill>
                  <a:srgbClr val="00A89D"/>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739343" y="1026795"/>
            <a:ext cx="10515601" cy="4909150"/>
          </a:xfrm>
        </p:spPr>
        <p:txBody>
          <a:bodyPr lIns="0" rIns="0">
            <a:noAutofit/>
          </a:bodyPr>
          <a:lstStyle>
            <a:lvl1pPr marL="231775" indent="-231775" algn="l" defTabSz="914400" rtl="0" eaLnBrk="1" latinLnBrk="0" hangingPunct="1">
              <a:lnSpc>
                <a:spcPct val="110000"/>
              </a:lnSpc>
              <a:spcBef>
                <a:spcPts val="0"/>
              </a:spcBef>
              <a:spcAft>
                <a:spcPts val="0"/>
              </a:spcAft>
              <a:buClr>
                <a:srgbClr val="00A89D"/>
              </a:buClr>
              <a:buSzPct val="88000"/>
              <a:buFont typeface="Segoe UI Symbol" panose="020B0502040204020203"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nSpc>
                <a:spcPct val="100000"/>
              </a:lnSpc>
              <a:spcBef>
                <a:spcPts val="0"/>
              </a:spcBef>
              <a:spcAft>
                <a:spcPts val="0"/>
              </a:spcAft>
              <a:defRPr lang="en-US" sz="1800" kern="1200" dirty="0" smtClean="0">
                <a:solidFill>
                  <a:schemeClr val="tx1">
                    <a:lumMod val="65000"/>
                    <a:lumOff val="35000"/>
                  </a:schemeClr>
                </a:solidFill>
                <a:latin typeface="+mn-lt"/>
                <a:ea typeface="+mn-ea"/>
                <a:cs typeface="Segoe UI" panose="020B0502040204020203" pitchFamily="34" charset="0"/>
              </a:defRPr>
            </a:lvl2pPr>
            <a:lvl3pPr marL="684213" indent="-222250">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3pPr>
            <a:lvl4pPr marL="914400"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4pPr>
            <a:lvl5pPr marL="1144588"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9229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OC_List Segoe Slab">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739344" y="190500"/>
            <a:ext cx="10455878" cy="603018"/>
          </a:xfrm>
        </p:spPr>
        <p:txBody>
          <a:bodyPr lIns="0" rIns="0">
            <a:noAutofit/>
          </a:bodyPr>
          <a:lstStyle>
            <a:lvl1pPr>
              <a:defRPr lang="en-US" sz="3200" b="0" kern="1200" spc="50" baseline="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739343" y="1026795"/>
            <a:ext cx="10515601" cy="4909150"/>
          </a:xfrm>
        </p:spPr>
        <p:txBody>
          <a:bodyPr lIns="0" rIns="0">
            <a:noAutofit/>
          </a:bodyPr>
          <a:lstStyle>
            <a:lvl1pPr marL="231775" indent="-231775" algn="l" defTabSz="914400" rtl="0" eaLnBrk="1" latinLnBrk="0" hangingPunct="1">
              <a:lnSpc>
                <a:spcPct val="110000"/>
              </a:lnSpc>
              <a:spcBef>
                <a:spcPts val="0"/>
              </a:spcBef>
              <a:spcAft>
                <a:spcPts val="0"/>
              </a:spcAft>
              <a:buClr>
                <a:srgbClr val="00A89D"/>
              </a:buClr>
              <a:buSzPct val="88000"/>
              <a:buFont typeface="Segoe UI Symbol" panose="020B0502040204020203"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nSpc>
                <a:spcPct val="100000"/>
              </a:lnSpc>
              <a:spcBef>
                <a:spcPts val="0"/>
              </a:spcBef>
              <a:spcAft>
                <a:spcPts val="0"/>
              </a:spcAft>
              <a:defRPr lang="en-US" sz="1800" kern="1200" dirty="0" smtClean="0">
                <a:solidFill>
                  <a:schemeClr val="tx1">
                    <a:lumMod val="65000"/>
                    <a:lumOff val="35000"/>
                  </a:schemeClr>
                </a:solidFill>
                <a:latin typeface="+mn-lt"/>
                <a:ea typeface="+mn-ea"/>
                <a:cs typeface="Segoe UI" panose="020B0502040204020203" pitchFamily="34" charset="0"/>
              </a:defRPr>
            </a:lvl2pPr>
            <a:lvl3pPr marL="684213" indent="-222250">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3pPr>
            <a:lvl4pPr marL="914400"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4pPr>
            <a:lvl5pPr marL="1144588" indent="-230188">
              <a:lnSpc>
                <a:spcPct val="100000"/>
              </a:lnSpc>
              <a:spcBef>
                <a:spcPts val="200"/>
              </a:spcBef>
              <a:spcAft>
                <a:spcPts val="0"/>
              </a:spcAft>
              <a:defRPr sz="1800">
                <a:solidFill>
                  <a:schemeClr val="tx1">
                    <a:lumMod val="65000"/>
                    <a:lumOff val="35000"/>
                  </a:schemeClr>
                </a:solidFill>
                <a:latin typeface="+mn-lt"/>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4862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_Title">
    <p:spTree>
      <p:nvGrpSpPr>
        <p:cNvPr id="1" name=""/>
        <p:cNvGrpSpPr/>
        <p:nvPr/>
      </p:nvGrpSpPr>
      <p:grpSpPr>
        <a:xfrm>
          <a:off x="0" y="0"/>
          <a:ext cx="0" cy="0"/>
          <a:chOff x="0" y="0"/>
          <a:chExt cx="0" cy="0"/>
        </a:xfrm>
      </p:grpSpPr>
      <p:sp>
        <p:nvSpPr>
          <p:cNvPr id="7" name="Rectangle 6"/>
          <p:cNvSpPr/>
          <p:nvPr userDrawn="1"/>
        </p:nvSpPr>
        <p:spPr>
          <a:xfrm>
            <a:off x="0" y="1941991"/>
            <a:ext cx="12192000" cy="2974019"/>
          </a:xfrm>
          <a:prstGeom prst="rect">
            <a:avLst/>
          </a:prstGeom>
          <a:solidFill>
            <a:srgbClr val="FBFB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ctrTitle" hasCustomPrompt="1"/>
          </p:nvPr>
        </p:nvSpPr>
        <p:spPr>
          <a:xfrm>
            <a:off x="835465" y="2797554"/>
            <a:ext cx="10323443" cy="822518"/>
          </a:xfrm>
          <a:prstGeom prst="rect">
            <a:avLst/>
          </a:prstGeom>
        </p:spPr>
        <p:txBody>
          <a:bodyPr lIns="0" rIns="0" anchor="b">
            <a:normAutofit/>
          </a:bodyPr>
          <a:lstStyle>
            <a:lvl1pPr algn="l">
              <a:defRPr lang="en-US" sz="4400" b="0" kern="12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5" name="Subtitle 2"/>
          <p:cNvSpPr>
            <a:spLocks noGrp="1"/>
          </p:cNvSpPr>
          <p:nvPr>
            <p:ph type="subTitle" idx="1"/>
          </p:nvPr>
        </p:nvSpPr>
        <p:spPr>
          <a:xfrm>
            <a:off x="835465" y="3620072"/>
            <a:ext cx="10323443" cy="594966"/>
          </a:xfrm>
          <a:prstGeom prst="rect">
            <a:avLst/>
          </a:prstGeom>
        </p:spPr>
        <p:txBody>
          <a:bodyPr lIns="0" rIns="0" anchor="t">
            <a:normAutofit/>
          </a:bodyPr>
          <a:lstStyle>
            <a:lvl1pPr marL="0" indent="0" algn="l">
              <a:buNone/>
              <a:defRPr lang="en-US" sz="2400" b="0" kern="1200" spc="0" dirty="0">
                <a:solidFill>
                  <a:schemeClr val="bg1">
                    <a:lumMod val="65000"/>
                  </a:schemeClr>
                </a:solidFill>
                <a:latin typeface="Segoe UI Light" pitchFamily="34" charset="0"/>
                <a:ea typeface="+mj-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 name="Straight Connector 3"/>
          <p:cNvCxnSpPr/>
          <p:nvPr userDrawn="1"/>
        </p:nvCxnSpPr>
        <p:spPr>
          <a:xfrm>
            <a:off x="0" y="1928037"/>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491601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781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mp; Text Segoe Slab">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47580" y="1025236"/>
            <a:ext cx="10515601" cy="5264728"/>
          </a:xfrm>
        </p:spPr>
        <p:txBody>
          <a:bodyPr lIns="0" rIns="0">
            <a:noAutofit/>
          </a:bodyPr>
          <a:lstStyle>
            <a:lvl1pPr marL="230188" indent="-230188">
              <a:lnSpc>
                <a:spcPct val="110000"/>
              </a:lnSpc>
              <a:spcBef>
                <a:spcPts val="0"/>
              </a:spcBef>
              <a:buFont typeface="Arial" panose="020B0604020202020204" pitchFamily="34" charset="0"/>
              <a:buChar char="•"/>
              <a:defRPr lang="en-US" sz="240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a:defRPr lang="en-US" sz="1800" kern="1200" dirty="0" smtClean="0">
                <a:solidFill>
                  <a:schemeClr val="tx1">
                    <a:lumMod val="65000"/>
                    <a:lumOff val="35000"/>
                  </a:schemeClr>
                </a:solidFill>
                <a:latin typeface="+mn-lt"/>
                <a:ea typeface="+mn-ea"/>
                <a:cs typeface="Segoe UI" panose="020B0502040204020203" pitchFamily="34" charset="0"/>
              </a:defRPr>
            </a:lvl2pPr>
            <a:lvl3pPr>
              <a:defRPr lang="en-US" sz="1800" kern="1200" dirty="0" smtClean="0">
                <a:solidFill>
                  <a:schemeClr val="tx1">
                    <a:lumMod val="65000"/>
                    <a:lumOff val="35000"/>
                  </a:schemeClr>
                </a:solidFill>
                <a:latin typeface="+mn-lt"/>
                <a:ea typeface="+mn-ea"/>
                <a:cs typeface="Segoe UI" panose="020B0502040204020203" pitchFamily="34" charset="0"/>
              </a:defRPr>
            </a:lvl3pPr>
            <a:lvl4pPr>
              <a:defRPr lang="en-US" sz="1800" kern="1200" dirty="0" smtClean="0">
                <a:solidFill>
                  <a:schemeClr val="tx1">
                    <a:lumMod val="65000"/>
                    <a:lumOff val="35000"/>
                  </a:schemeClr>
                </a:solidFill>
                <a:latin typeface="+mn-lt"/>
                <a:ea typeface="+mn-ea"/>
                <a:cs typeface="Segoe UI" panose="020B0502040204020203" pitchFamily="34" charset="0"/>
              </a:defRPr>
            </a:lvl4pPr>
            <a:lvl5pPr>
              <a:defRPr lang="en-US" sz="1800" kern="1200" dirty="0">
                <a:solidFill>
                  <a:schemeClr val="tx1">
                    <a:lumMod val="65000"/>
                    <a:lumOff val="35000"/>
                  </a:schemeClr>
                </a:solidFill>
                <a:latin typeface="+mn-lt"/>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747582" y="221674"/>
            <a:ext cx="10515600" cy="568036"/>
          </a:xfrm>
        </p:spPr>
        <p:txBody>
          <a:bodyPr lIns="0" rIns="0">
            <a:noAutofit/>
          </a:bodyPr>
          <a:lstStyle>
            <a:lvl1pPr>
              <a:defRPr lang="en-US" sz="3200" kern="1200" dirty="0">
                <a:solidFill>
                  <a:srgbClr val="00A89D"/>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dirty="0"/>
              <a:t>Click to edit master title style</a:t>
            </a:r>
          </a:p>
        </p:txBody>
      </p:sp>
    </p:spTree>
    <p:extLst>
      <p:ext uri="{BB962C8B-B14F-4D97-AF65-F5344CB8AC3E}">
        <p14:creationId xmlns:p14="http://schemas.microsoft.com/office/powerpoint/2010/main" val="4031758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mp; Text Segoe UI Ligh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39344" y="1025236"/>
            <a:ext cx="10515601" cy="5264728"/>
          </a:xfrm>
        </p:spPr>
        <p:txBody>
          <a:bodyPr lIns="0" rIns="0">
            <a:noAutofit/>
          </a:bodyPr>
          <a:lstStyle>
            <a:lvl1pPr marL="230188" indent="-230188">
              <a:lnSpc>
                <a:spcPct val="110000"/>
              </a:lnSpc>
              <a:spcBef>
                <a:spcPts val="0"/>
              </a:spcBef>
              <a:spcAft>
                <a:spcPts val="0"/>
              </a:spcAft>
              <a:buFont typeface="Arial" panose="020B0604020202020204" pitchFamily="34" charset="0"/>
              <a:buChar char="•"/>
              <a:defRPr lang="en-US" sz="2400" kern="1200" baseline="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a:defRPr lang="en-US" sz="1800" kern="1200" dirty="0" smtClean="0">
                <a:solidFill>
                  <a:schemeClr val="tx1">
                    <a:lumMod val="65000"/>
                    <a:lumOff val="35000"/>
                  </a:schemeClr>
                </a:solidFill>
                <a:latin typeface="+mn-lt"/>
                <a:ea typeface="+mn-ea"/>
                <a:cs typeface="Segoe UI" panose="020B0502040204020203" pitchFamily="34" charset="0"/>
              </a:defRPr>
            </a:lvl2pPr>
            <a:lvl3pPr>
              <a:defRPr lang="en-US" sz="1800" kern="1200" dirty="0" smtClean="0">
                <a:solidFill>
                  <a:schemeClr val="tx1">
                    <a:lumMod val="65000"/>
                    <a:lumOff val="35000"/>
                  </a:schemeClr>
                </a:solidFill>
                <a:latin typeface="+mn-lt"/>
                <a:ea typeface="+mn-ea"/>
                <a:cs typeface="Segoe UI" panose="020B0502040204020203" pitchFamily="34" charset="0"/>
              </a:defRPr>
            </a:lvl3pPr>
            <a:lvl4pPr>
              <a:defRPr lang="en-US" sz="1800" kern="1200" dirty="0" smtClean="0">
                <a:solidFill>
                  <a:schemeClr val="tx1">
                    <a:lumMod val="65000"/>
                    <a:lumOff val="35000"/>
                  </a:schemeClr>
                </a:solidFill>
                <a:latin typeface="+mn-lt"/>
                <a:ea typeface="+mn-ea"/>
                <a:cs typeface="Segoe UI" panose="020B0502040204020203" pitchFamily="34" charset="0"/>
              </a:defRPr>
            </a:lvl4pPr>
            <a:lvl5pPr>
              <a:defRPr lang="en-US" sz="1800" kern="1200" dirty="0">
                <a:solidFill>
                  <a:schemeClr val="tx1">
                    <a:lumMod val="65000"/>
                    <a:lumOff val="35000"/>
                  </a:schemeClr>
                </a:solidFill>
                <a:latin typeface="+mn-lt"/>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739346" y="221674"/>
            <a:ext cx="10515600" cy="568036"/>
          </a:xfrm>
        </p:spPr>
        <p:txBody>
          <a:bodyPr lIns="0" rIns="0">
            <a:noAutofit/>
          </a:bodyPr>
          <a:lstStyle>
            <a:lvl1pPr>
              <a:defRPr lang="en-US" sz="3200" kern="1200" dirty="0">
                <a:solidFill>
                  <a:srgbClr val="00A89D"/>
                </a:solidFill>
                <a:latin typeface="Segoe UI Light" panose="020B0502040204020203" pitchFamily="34" charset="0"/>
                <a:ea typeface="+mn-ea"/>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902727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Box">
    <p:spTree>
      <p:nvGrpSpPr>
        <p:cNvPr id="1" name=""/>
        <p:cNvGrpSpPr/>
        <p:nvPr/>
      </p:nvGrpSpPr>
      <p:grpSpPr>
        <a:xfrm>
          <a:off x="0" y="0"/>
          <a:ext cx="0" cy="0"/>
          <a:chOff x="0" y="0"/>
          <a:chExt cx="0" cy="0"/>
        </a:xfrm>
      </p:grpSpPr>
      <p:cxnSp>
        <p:nvCxnSpPr>
          <p:cNvPr id="5" name="Straight Connector 4"/>
          <p:cNvCxnSpPr/>
          <p:nvPr userDrawn="1"/>
        </p:nvCxnSpPr>
        <p:spPr>
          <a:xfrm>
            <a:off x="4114800" y="2141838"/>
            <a:ext cx="0" cy="22077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7875373" y="2141838"/>
            <a:ext cx="0" cy="22077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726238" y="246387"/>
            <a:ext cx="10515600" cy="568036"/>
          </a:xfrm>
        </p:spPr>
        <p:txBody>
          <a:bodyPr lIns="0" rIns="0">
            <a:noAutofit/>
          </a:bodyPr>
          <a:lstStyle>
            <a:lvl1pPr>
              <a:defRPr lang="en-US" sz="3200" kern="1200" dirty="0">
                <a:solidFill>
                  <a:srgbClr val="00A89D"/>
                </a:solidFill>
                <a:latin typeface="+mj-lt"/>
                <a:ea typeface="Segoe UI Slab" panose="02060504040202020204" pitchFamily="18" charset="0"/>
                <a:cs typeface="Segoe UI Slab" panose="02060504040202020204" pitchFamily="18" charset="0"/>
              </a:defRPr>
            </a:lvl1pPr>
          </a:lstStyle>
          <a:p>
            <a:r>
              <a:rPr lang="en-US" dirty="0"/>
              <a:t>Click to edit master title style</a:t>
            </a:r>
          </a:p>
        </p:txBody>
      </p:sp>
      <p:sp>
        <p:nvSpPr>
          <p:cNvPr id="10" name="Text Placeholder 4"/>
          <p:cNvSpPr>
            <a:spLocks noGrp="1"/>
          </p:cNvSpPr>
          <p:nvPr>
            <p:ph type="body" sz="quarter" idx="10" hasCustomPrompt="1"/>
          </p:nvPr>
        </p:nvSpPr>
        <p:spPr>
          <a:xfrm>
            <a:off x="4480828" y="2141838"/>
            <a:ext cx="3017520" cy="2468880"/>
          </a:xfrm>
        </p:spPr>
        <p:txBody>
          <a:bodyPr lIns="0" rIns="0">
            <a:noAutofit/>
          </a:bodyPr>
          <a:lstStyle>
            <a:lvl1pPr marL="0" indent="0">
              <a:lnSpc>
                <a:spcPct val="110000"/>
              </a:lnSpc>
              <a:spcBef>
                <a:spcPts val="0"/>
              </a:spcBef>
              <a:buNone/>
              <a:defRPr lang="en-US" sz="2600" b="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
        <p:nvSpPr>
          <p:cNvPr id="12" name="Text Placeholder 4"/>
          <p:cNvSpPr>
            <a:spLocks noGrp="1"/>
          </p:cNvSpPr>
          <p:nvPr>
            <p:ph type="body" sz="quarter" idx="11" hasCustomPrompt="1"/>
          </p:nvPr>
        </p:nvSpPr>
        <p:spPr>
          <a:xfrm>
            <a:off x="8235410" y="2141838"/>
            <a:ext cx="3017520" cy="2468880"/>
          </a:xfrm>
        </p:spPr>
        <p:txBody>
          <a:bodyPr lIns="0" rIns="0">
            <a:noAutofit/>
          </a:bodyPr>
          <a:lstStyle>
            <a:lvl1pPr marL="0" indent="0">
              <a:lnSpc>
                <a:spcPct val="110000"/>
              </a:lnSpc>
              <a:spcBef>
                <a:spcPts val="0"/>
              </a:spcBef>
              <a:buNone/>
              <a:defRPr lang="en-US" sz="2600" b="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
        <p:nvSpPr>
          <p:cNvPr id="13" name="Text Placeholder 4"/>
          <p:cNvSpPr>
            <a:spLocks noGrp="1"/>
          </p:cNvSpPr>
          <p:nvPr>
            <p:ph type="body" sz="quarter" idx="12" hasCustomPrompt="1"/>
          </p:nvPr>
        </p:nvSpPr>
        <p:spPr>
          <a:xfrm>
            <a:off x="726238" y="2141833"/>
            <a:ext cx="3017520" cy="2468880"/>
          </a:xfrm>
        </p:spPr>
        <p:txBody>
          <a:bodyPr lIns="0" rIns="0">
            <a:noAutofit/>
          </a:bodyPr>
          <a:lstStyle>
            <a:lvl1pPr marL="0" indent="0">
              <a:lnSpc>
                <a:spcPct val="110000"/>
              </a:lnSpc>
              <a:spcBef>
                <a:spcPts val="0"/>
              </a:spcBef>
              <a:buNone/>
              <a:defRPr lang="en-US" sz="2600" b="0" kern="1200" dirty="0" smtClean="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stStyle>
          <a:p>
            <a:pPr lvl="0"/>
            <a:r>
              <a:rPr lang="en-US" dirty="0"/>
              <a:t>Edit master text styles</a:t>
            </a:r>
          </a:p>
        </p:txBody>
      </p:sp>
    </p:spTree>
    <p:extLst>
      <p:ext uri="{BB962C8B-B14F-4D97-AF65-F5344CB8AC3E}">
        <p14:creationId xmlns:p14="http://schemas.microsoft.com/office/powerpoint/2010/main" val="2113520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Side Title and Content">
    <p:spTree>
      <p:nvGrpSpPr>
        <p:cNvPr id="1" name=""/>
        <p:cNvGrpSpPr/>
        <p:nvPr/>
      </p:nvGrpSpPr>
      <p:grpSpPr>
        <a:xfrm>
          <a:off x="0" y="0"/>
          <a:ext cx="0" cy="0"/>
          <a:chOff x="0" y="0"/>
          <a:chExt cx="0" cy="0"/>
        </a:xfrm>
      </p:grpSpPr>
      <p:sp>
        <p:nvSpPr>
          <p:cNvPr id="4" name="Rectangle 3"/>
          <p:cNvSpPr/>
          <p:nvPr userDrawn="1"/>
        </p:nvSpPr>
        <p:spPr bwMode="auto">
          <a:xfrm>
            <a:off x="7964" y="-1"/>
            <a:ext cx="3047206" cy="6400801"/>
          </a:xfrm>
          <a:prstGeom prst="rect">
            <a:avLst/>
          </a:prstGeom>
          <a:solidFill>
            <a:srgbClr val="FFFFFF">
              <a:alpha val="50196"/>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1400" kern="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93558" y="191016"/>
            <a:ext cx="2476019" cy="858520"/>
          </a:xfrm>
        </p:spPr>
        <p:txBody>
          <a:bodyPr lIns="0" rIns="0" anchor="b">
            <a:noAutofit/>
          </a:bodyPr>
          <a:lstStyle>
            <a:lvl1pPr>
              <a:lnSpc>
                <a:spcPct val="114000"/>
              </a:lnSpc>
              <a:defRPr lang="en-US" sz="1800" b="0" kern="1200" spc="50" baseline="0" dirty="0">
                <a:solidFill>
                  <a:srgbClr val="00A89D"/>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6" name="Text Placeholder 3"/>
          <p:cNvSpPr>
            <a:spLocks noGrp="1"/>
          </p:cNvSpPr>
          <p:nvPr>
            <p:ph type="body" sz="half" idx="2" hasCustomPrompt="1"/>
          </p:nvPr>
        </p:nvSpPr>
        <p:spPr>
          <a:xfrm>
            <a:off x="293558" y="1123728"/>
            <a:ext cx="2476019" cy="5159266"/>
          </a:xfrm>
          <a:prstGeom prst="rect">
            <a:avLst/>
          </a:prstGeom>
        </p:spPr>
        <p:txBody>
          <a:bodyPr lIns="0" tIns="0" rIns="0" bIns="0">
            <a:normAutofit/>
          </a:bodyPr>
          <a:lstStyle>
            <a:lvl1pPr marL="0" indent="0">
              <a:lnSpc>
                <a:spcPct val="100000"/>
              </a:lnSpc>
              <a:spcBef>
                <a:spcPts val="1200"/>
              </a:spcBef>
              <a:spcAft>
                <a:spcPts val="600"/>
              </a:spcAft>
              <a:buNone/>
              <a:defRPr kumimoji="0" lang="en-US" sz="1600" b="0" i="0" u="none" strike="noStrike" kern="1200" cap="none" spc="0" normalizeH="0" baseline="0" dirty="0" smtClean="0">
                <a:ln>
                  <a:noFill/>
                </a:ln>
                <a:solidFill>
                  <a:schemeClr val="tx1">
                    <a:lumMod val="65000"/>
                    <a:lumOff val="35000"/>
                  </a:schemeClr>
                </a:solid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marL="0" indent="0">
              <a:lnSpc>
                <a:spcPct val="100000"/>
              </a:lnSpc>
              <a:spcBef>
                <a:spcPts val="0"/>
              </a:spcBef>
              <a:spcAft>
                <a:spcPts val="1000"/>
              </a:spcAft>
              <a:buSzPct val="100000"/>
              <a:buFontTx/>
              <a:buNone/>
              <a:defRPr lang="en-US" sz="1500" kern="1200" dirty="0" smtClean="0">
                <a:solidFill>
                  <a:schemeClr val="tx1">
                    <a:lumMod val="65000"/>
                    <a:lumOff val="35000"/>
                  </a:schemeClr>
                </a:solidFill>
                <a:effectLst/>
                <a:latin typeface="+mn-lt"/>
                <a:ea typeface="Calibri" panose="020F0502020204030204" pitchFamily="34" charset="0"/>
                <a:cs typeface="Segoe UI Semilight" panose="020B0402040204020203" pitchFamily="34" charset="0"/>
              </a:defRPr>
            </a:lvl2pPr>
            <a:lvl3pPr marL="174625" indent="-119063">
              <a:lnSpc>
                <a:spcPct val="108000"/>
              </a:lnSpc>
              <a:spcBef>
                <a:spcPts val="0"/>
              </a:spcBef>
              <a:spcAft>
                <a:spcPts val="600"/>
              </a:spcAft>
              <a:buFont typeface="Arial" panose="020B0604020202020204" pitchFamily="34" charset="0"/>
              <a:buChar char="•"/>
              <a:defRPr lang="en-US" sz="1100" kern="1200" dirty="0" smtClean="0">
                <a:solidFill>
                  <a:schemeClr val="tx1">
                    <a:lumMod val="65000"/>
                    <a:lumOff val="35000"/>
                  </a:schemeClr>
                </a:solidFill>
                <a:effectLst/>
                <a:latin typeface="+mn-lt"/>
                <a:ea typeface="Calibri" panose="020F0502020204030204" pitchFamily="34" charset="0"/>
                <a:cs typeface="Segoe UI Semilight" panose="020B0402040204020203" pitchFamily="34" charset="0"/>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cxnSp>
        <p:nvCxnSpPr>
          <p:cNvPr id="7" name="Straight Connector 6"/>
          <p:cNvCxnSpPr/>
          <p:nvPr userDrawn="1"/>
        </p:nvCxnSpPr>
        <p:spPr>
          <a:xfrm>
            <a:off x="3047206" y="0"/>
            <a:ext cx="0" cy="6282994"/>
          </a:xfrm>
          <a:prstGeom prst="line">
            <a:avLst/>
          </a:prstGeom>
          <a:ln w="12700">
            <a:solidFill>
              <a:srgbClr val="E1E1E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27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3856683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Big Title">
    <p:spTree>
      <p:nvGrpSpPr>
        <p:cNvPr id="1" name=""/>
        <p:cNvGrpSpPr/>
        <p:nvPr/>
      </p:nvGrpSpPr>
      <p:grpSpPr>
        <a:xfrm>
          <a:off x="0" y="0"/>
          <a:ext cx="0" cy="0"/>
          <a:chOff x="0" y="0"/>
          <a:chExt cx="0" cy="0"/>
        </a:xfrm>
      </p:grpSpPr>
      <p:sp>
        <p:nvSpPr>
          <p:cNvPr id="2" name="Title 1"/>
          <p:cNvSpPr>
            <a:spLocks noGrp="1"/>
          </p:cNvSpPr>
          <p:nvPr>
            <p:ph type="title"/>
          </p:nvPr>
        </p:nvSpPr>
        <p:spPr>
          <a:xfrm>
            <a:off x="722870" y="365125"/>
            <a:ext cx="10515600" cy="1325563"/>
          </a:xfrm>
        </p:spPr>
        <p:txBody>
          <a:bodyPr/>
          <a:lstStyle>
            <a:lvl1pPr>
              <a:defRPr>
                <a:solidFill>
                  <a:schemeClr val="tx1">
                    <a:lumMod val="65000"/>
                    <a:lumOff val="35000"/>
                  </a:schemeClr>
                </a:solidFill>
                <a:latin typeface="Segoe UI Slab" panose="02060504040202020204" pitchFamily="18" charset="0"/>
                <a:ea typeface="Segoe UI Slab" panose="02060504040202020204" pitchFamily="18" charset="0"/>
                <a:cs typeface="Segoe UI Slab" panose="02060504040202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4094697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548638"/>
            <a:ext cx="10515600" cy="548640"/>
          </a:xfrm>
        </p:spPr>
        <p:txBody>
          <a:bodyPr lIns="0" rIns="0">
            <a:noAutofit/>
          </a:bodyPr>
          <a:lstStyle>
            <a:lvl1pPr>
              <a:defRPr lang="en-US" sz="3200" kern="1200" dirty="0">
                <a:solidFill>
                  <a:srgbClr val="00A89D"/>
                </a:solidFill>
                <a:latin typeface="+mj-lt"/>
                <a:ea typeface="Segoe UI Slab" panose="02060504040202020204" pitchFamily="18" charset="0"/>
                <a:cs typeface="Segoe UI Slab" panose="02060504040202020204" pitchFamily="18" charset="0"/>
              </a:defRPr>
            </a:lvl1pPr>
          </a:lstStyle>
          <a:p>
            <a:r>
              <a:rPr lang="en-US" dirty="0"/>
              <a:t>Click to edit master title style</a:t>
            </a:r>
          </a:p>
        </p:txBody>
      </p:sp>
    </p:spTree>
    <p:extLst>
      <p:ext uri="{BB962C8B-B14F-4D97-AF65-F5344CB8AC3E}">
        <p14:creationId xmlns:p14="http://schemas.microsoft.com/office/powerpoint/2010/main" val="2670436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Overview-inf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8638"/>
            <a:ext cx="10515600" cy="548640"/>
          </a:xfrm>
        </p:spPr>
        <p:txBody>
          <a:bodyPr lIns="0" rIns="0">
            <a:noAutofit/>
          </a:bodyPr>
          <a:lstStyle>
            <a:lvl1pPr>
              <a:defRPr lang="en-US" sz="3200" kern="1200" dirty="0">
                <a:solidFill>
                  <a:srgbClr val="00A89D"/>
                </a:solidFill>
                <a:latin typeface="+mj-lt"/>
                <a:ea typeface="+mn-ea"/>
                <a:cs typeface="Segoe UI Light" panose="020B0502040204020203" pitchFamily="34"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838199" y="1463040"/>
            <a:ext cx="10515601" cy="4675010"/>
          </a:xfrm>
        </p:spPr>
        <p:txBody>
          <a:bodyPr lIns="0" tIns="0" rIns="0" bIns="0" numCol="1" spcCol="365760">
            <a:noAutofit/>
          </a:bodyPr>
          <a:lstStyle>
            <a:lvl1pPr marL="0" indent="0" algn="l" defTabSz="914400" rtl="0" eaLnBrk="1" latinLnBrk="0" hangingPunct="1">
              <a:lnSpc>
                <a:spcPct val="110000"/>
              </a:lnSpc>
              <a:spcBef>
                <a:spcPct val="0"/>
              </a:spcBef>
              <a:spcAft>
                <a:spcPts val="0"/>
              </a:spcAft>
              <a:buClr>
                <a:srgbClr val="00A89D"/>
              </a:buClr>
              <a:buSzPct val="88000"/>
              <a:buFont typeface="Arial" panose="020B0604020202020204" pitchFamily="34" charset="0"/>
              <a:buNone/>
              <a:defRPr lang="en-US" sz="2400" kern="1200" dirty="0" smtClean="0">
                <a:solidFill>
                  <a:schemeClr val="tx1">
                    <a:lumMod val="65000"/>
                    <a:lumOff val="35000"/>
                  </a:schemeClr>
                </a:solidFill>
                <a:latin typeface="+mn-lt"/>
                <a:ea typeface="+mn-ea"/>
                <a:cs typeface="Segoe UI Light" panose="020B0502040204020203" pitchFamily="34" charset="0"/>
              </a:defRPr>
            </a:lvl1pPr>
            <a:lvl2pPr marL="0" indent="0" algn="l" defTabSz="914400" rtl="0" eaLnBrk="1" latinLnBrk="0" hangingPunct="1">
              <a:lnSpc>
                <a:spcPct val="100000"/>
              </a:lnSpc>
              <a:spcBef>
                <a:spcPct val="0"/>
              </a:spcBef>
              <a:spcAft>
                <a:spcPts val="0"/>
              </a:spcAft>
              <a:buFont typeface="Arial" panose="020B0604020202020204" pitchFamily="34" charset="0"/>
              <a:buNone/>
              <a:defRPr lang="en-US" sz="1800" kern="1200" dirty="0" smtClean="0">
                <a:solidFill>
                  <a:schemeClr val="bg1">
                    <a:lumMod val="50000"/>
                  </a:schemeClr>
                </a:solidFill>
                <a:latin typeface="+mn-lt"/>
                <a:ea typeface="Segoe UI" panose="020B0502040204020203" pitchFamily="34" charset="0"/>
                <a:cs typeface="Segoe UI" panose="020B0502040204020203" pitchFamily="34" charset="0"/>
              </a:defRPr>
            </a:lvl2pPr>
            <a:lvl3pPr marL="1084263" indent="-169863">
              <a:defRPr sz="1400">
                <a:solidFill>
                  <a:schemeClr val="bg1">
                    <a:lumMod val="50000"/>
                  </a:schemeClr>
                </a:solidFill>
                <a:latin typeface="Segoe UI" panose="020B0502040204020203" pitchFamily="34" charset="0"/>
                <a:cs typeface="Segoe UI" panose="020B0502040204020203" pitchFamily="34" charset="0"/>
              </a:defRPr>
            </a:lvl3pPr>
            <a:lvl4pPr marL="1541463" indent="-169863">
              <a:defRPr sz="1400">
                <a:solidFill>
                  <a:schemeClr val="bg1">
                    <a:lumMod val="50000"/>
                  </a:schemeClr>
                </a:solidFill>
                <a:latin typeface="Segoe UI" panose="020B0502040204020203" pitchFamily="34" charset="0"/>
                <a:cs typeface="Segoe UI" panose="020B0502040204020203" pitchFamily="34" charset="0"/>
              </a:defRPr>
            </a:lvl4pPr>
            <a:lvl5pPr marL="1998663" indent="-169863">
              <a:defRPr sz="1400">
                <a:solidFill>
                  <a:schemeClr val="bg1">
                    <a:lumMod val="50000"/>
                  </a:schemeClr>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31536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blank 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1536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blank dark gray">
    <p:bg>
      <p:bgPr>
        <a:solidFill>
          <a:schemeClr val="accent4">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491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404282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2281196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3332144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31160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97399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123619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04E3F9-495F-4557-AE1F-604AA658EED8}" type="datetimeFigureOut">
              <a:rPr lang="en-US" smtClean="0"/>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3E17C4-5629-4B22-83C8-9B18BF066A69}" type="slidenum">
              <a:rPr lang="en-US" smtClean="0"/>
              <a:t>‹#›</a:t>
            </a:fld>
            <a:endParaRPr lang="en-US" dirty="0"/>
          </a:p>
        </p:txBody>
      </p:sp>
    </p:spTree>
    <p:extLst>
      <p:ext uri="{BB962C8B-B14F-4D97-AF65-F5344CB8AC3E}">
        <p14:creationId xmlns:p14="http://schemas.microsoft.com/office/powerpoint/2010/main" val="348478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4E3F9-495F-4557-AE1F-604AA658EED8}" type="datetimeFigureOut">
              <a:rPr lang="en-US" smtClean="0"/>
              <a:t>5/17/2017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E17C4-5629-4B22-83C8-9B18BF066A69}" type="slidenum">
              <a:rPr lang="en-US" smtClean="0"/>
              <a:t>‹#›</a:t>
            </a:fld>
            <a:endParaRPr lang="en-US" dirty="0"/>
          </a:p>
        </p:txBody>
      </p:sp>
    </p:spTree>
    <p:extLst>
      <p:ext uri="{BB962C8B-B14F-4D97-AF65-F5344CB8AC3E}">
        <p14:creationId xmlns:p14="http://schemas.microsoft.com/office/powerpoint/2010/main" val="980031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106"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1106"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0394898" y="6511290"/>
            <a:ext cx="1434688" cy="138499"/>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lumMod val="65000"/>
                    <a:lumOff val="35000"/>
                    <a:alpha val="50000"/>
                  </a:schemeClr>
                </a:solidFill>
                <a:effectLst/>
                <a:uLnTx/>
                <a:uFillTx/>
                <a:latin typeface="Segoe UI" panose="020B0502040204020203" pitchFamily="34" charset="0"/>
                <a:ea typeface="+mn-ea"/>
                <a:cs typeface="Segoe UI" panose="020B0502040204020203" pitchFamily="34" charset="0"/>
              </a:rPr>
              <a:t>MICROSOFT CONFIDENTIAL</a:t>
            </a:r>
          </a:p>
        </p:txBody>
      </p:sp>
      <p:pic>
        <p:nvPicPr>
          <p:cNvPr id="4" name="Picture 3"/>
          <p:cNvPicPr>
            <a:picLocks noChangeAspect="1"/>
          </p:cNvPicPr>
          <p:nvPr userDrawn="1"/>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8854" y="6388464"/>
            <a:ext cx="359833" cy="359833"/>
          </a:xfrm>
          <a:prstGeom prst="rect">
            <a:avLst/>
          </a:prstGeom>
        </p:spPr>
      </p:pic>
    </p:spTree>
    <p:extLst>
      <p:ext uri="{BB962C8B-B14F-4D97-AF65-F5344CB8AC3E}">
        <p14:creationId xmlns:p14="http://schemas.microsoft.com/office/powerpoint/2010/main" val="23669497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A89D"/>
        </a:buClr>
        <a:buFont typeface="Arial" panose="020B0604020202020204" pitchFamily="34" charset="0"/>
        <a:buChar char="•"/>
        <a:defRPr sz="2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61963" indent="-231775" algn="l" defTabSz="914400" rtl="0" eaLnBrk="1" latinLnBrk="0" hangingPunct="1">
        <a:lnSpc>
          <a:spcPct val="90000"/>
        </a:lnSpc>
        <a:spcBef>
          <a:spcPts val="500"/>
        </a:spcBef>
        <a:buClr>
          <a:srgbClr val="00A89D"/>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684213" indent="-222250" algn="l" defTabSz="914400" rtl="0" eaLnBrk="1" latinLnBrk="0" hangingPunct="1">
        <a:lnSpc>
          <a:spcPct val="90000"/>
        </a:lnSpc>
        <a:spcBef>
          <a:spcPts val="500"/>
        </a:spcBef>
        <a:buClr>
          <a:srgbClr val="00A89D"/>
        </a:buClr>
        <a:buFont typeface="Arial" panose="020B0604020202020204" pitchFamily="34" charset="0"/>
        <a:buChar char="•"/>
        <a:defRPr sz="20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914400" indent="-230188" algn="l" defTabSz="914400" rtl="0" eaLnBrk="1" latinLnBrk="0" hangingPunct="1">
        <a:lnSpc>
          <a:spcPct val="90000"/>
        </a:lnSpc>
        <a:spcBef>
          <a:spcPts val="500"/>
        </a:spcBef>
        <a:buClr>
          <a:srgbClr val="00A89D"/>
        </a:buClr>
        <a:buFont typeface="Arial" panose="020B0604020202020204" pitchFamily="34" charset="0"/>
        <a:buChar char="•"/>
        <a:defRPr sz="1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1144588" indent="-230188" algn="l" defTabSz="914400" rtl="0" eaLnBrk="1" latinLnBrk="0" hangingPunct="1">
        <a:lnSpc>
          <a:spcPct val="90000"/>
        </a:lnSpc>
        <a:spcBef>
          <a:spcPts val="500"/>
        </a:spcBef>
        <a:buClr>
          <a:srgbClr val="00A89D"/>
        </a:buClr>
        <a:buFont typeface="Arial" panose="020B0604020202020204" pitchFamily="34" charset="0"/>
        <a:buChar char="•"/>
        <a:defRPr sz="1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4.jpg"/><Relationship Id="rId5" Type="http://schemas.openxmlformats.org/officeDocument/2006/relationships/image" Target="../media/image63.jpg"/><Relationship Id="rId10" Type="http://schemas.openxmlformats.org/officeDocument/2006/relationships/image" Target="../media/image69.jpg"/><Relationship Id="rId4" Type="http://schemas.openxmlformats.org/officeDocument/2006/relationships/image" Target="../media/image62.jp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71.jpe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4.jpg"/><Relationship Id="rId11" Type="http://schemas.openxmlformats.org/officeDocument/2006/relationships/image" Target="../media/image75.png"/><Relationship Id="rId5" Type="http://schemas.openxmlformats.org/officeDocument/2006/relationships/image" Target="../media/image63.jpg"/><Relationship Id="rId10" Type="http://schemas.openxmlformats.org/officeDocument/2006/relationships/image" Target="../media/image69.jpg"/><Relationship Id="rId4" Type="http://schemas.openxmlformats.org/officeDocument/2006/relationships/image" Target="../media/image62.jpg"/><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1.jpg"/><Relationship Id="rId7" Type="http://schemas.openxmlformats.org/officeDocument/2006/relationships/image" Target="../media/image65.jpg"/><Relationship Id="rId12"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4.jpg"/><Relationship Id="rId11" Type="http://schemas.openxmlformats.org/officeDocument/2006/relationships/image" Target="../media/image69.jpg"/><Relationship Id="rId5" Type="http://schemas.openxmlformats.org/officeDocument/2006/relationships/image" Target="../media/image63.jpg"/><Relationship Id="rId10" Type="http://schemas.openxmlformats.org/officeDocument/2006/relationships/image" Target="../media/image76.jpeg"/><Relationship Id="rId4" Type="http://schemas.openxmlformats.org/officeDocument/2006/relationships/image" Target="../media/image62.jp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75.png"/><Relationship Id="rId3" Type="http://schemas.openxmlformats.org/officeDocument/2006/relationships/image" Target="../media/image61.jpg"/><Relationship Id="rId7" Type="http://schemas.openxmlformats.org/officeDocument/2006/relationships/image" Target="../media/image65.jpg"/><Relationship Id="rId12" Type="http://schemas.openxmlformats.org/officeDocument/2006/relationships/image" Target="../media/image69.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4.jpg"/><Relationship Id="rId11" Type="http://schemas.openxmlformats.org/officeDocument/2006/relationships/image" Target="../media/image76.jpeg"/><Relationship Id="rId5" Type="http://schemas.openxmlformats.org/officeDocument/2006/relationships/image" Target="../media/image63.jpg"/><Relationship Id="rId10" Type="http://schemas.openxmlformats.org/officeDocument/2006/relationships/image" Target="../media/image79.jpeg"/><Relationship Id="rId4" Type="http://schemas.openxmlformats.org/officeDocument/2006/relationships/image" Target="../media/image62.jp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5" Type="http://schemas.openxmlformats.org/officeDocument/2006/relationships/image" Target="../media/image150.png"/><Relationship Id="rId4" Type="http://schemas.openxmlformats.org/officeDocument/2006/relationships/image" Target="../media/image14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hyperlink" Target="http://nymag.com/daily/intelligencer/2016/07/case-against-media.html" TargetMode="External"/><Relationship Id="rId13" Type="http://schemas.openxmlformats.org/officeDocument/2006/relationships/hyperlink" Target="http://www.pewresearch.org/fact-tank/2016/09/14/facts-about-the-changing-digital-news-landscape/" TargetMode="External"/><Relationship Id="rId18" Type="http://schemas.openxmlformats.org/officeDocument/2006/relationships/hyperlink" Target="https://www.nytimes.com/2016/11/14/technology/facebook-is-said-to-question-its-influence-in-election.html?_r=0" TargetMode="External"/><Relationship Id="rId3" Type="http://schemas.openxmlformats.org/officeDocument/2006/relationships/hyperlink" Target="http://www.theverge.com/2016/12/6/13850230/fake-news-sites-google-search-facebook-instant-articles" TargetMode="External"/><Relationship Id="rId21" Type="http://schemas.openxmlformats.org/officeDocument/2006/relationships/hyperlink" Target="http://www.theverge.com/2016/11/14/13630722/google-fake-news-advertising-ban-2016-us-election" TargetMode="External"/><Relationship Id="rId7" Type="http://schemas.openxmlformats.org/officeDocument/2006/relationships/hyperlink" Target="http://www.journalism.org/2016/07/07/the-modern-news-consumer/" TargetMode="External"/><Relationship Id="rId12" Type="http://schemas.openxmlformats.org/officeDocument/2006/relationships/hyperlink" Target="https://www.buzzfeed.com/craigsilverman/how-facebook-fell-into-a-fake-news-trap-of-its-own-making?utm_term=.bfpMl4REPW#.bubOWXvZ4p" TargetMode="External"/><Relationship Id="rId17" Type="http://schemas.openxmlformats.org/officeDocument/2006/relationships/hyperlink" Target="https://www.buzzfeed.com/craigsilverman/how-macedonia-became-a-global-hub-for-pro-trump-misinfo?utm_term=.scmbLnNE8D#.gay0AZyMWJ" TargetMode="External"/><Relationship Id="rId2" Type="http://schemas.openxmlformats.org/officeDocument/2006/relationships/hyperlink" Target="http://www.slate.com/blogs/future_tense/2015/01/20/facebook_hoaxes_news_feed_changes_will_limit_false_news_stories.html" TargetMode="External"/><Relationship Id="rId16" Type="http://schemas.openxmlformats.org/officeDocument/2006/relationships/hyperlink" Target="https://www.nytimes.com/2016/11/03/technology/how-the-internet-is-loosening-our-grip-on-the-truth.html?_r=0" TargetMode="External"/><Relationship Id="rId20" Type="http://schemas.openxmlformats.org/officeDocument/2006/relationships/hyperlink" Target="https://www.buzzfeed.com/sheerafrenkel/renegade-facebook-employees-form-task-force-to-battle-fake-n?utm_term=.gmq1xMrLXl#.idZkzxRQWE" TargetMode="External"/><Relationship Id="rId1" Type="http://schemas.openxmlformats.org/officeDocument/2006/relationships/slideLayout" Target="../slideLayouts/slideLayout7.xml"/><Relationship Id="rId6" Type="http://schemas.openxmlformats.org/officeDocument/2006/relationships/hyperlink" Target="https://www.nytimes.com/2016/06/30/technology/facebook-to-change-news-feed-to-focus-on-friends-and-family.html?smid=tw-nytimes&amp;smtyp=cur&amp;_r=0" TargetMode="External"/><Relationship Id="rId11" Type="http://schemas.openxmlformats.org/officeDocument/2006/relationships/hyperlink" Target="http://www.slate.com/articles/technology/future_tense/2016/08/how_facebook_s_trending_news_feature_went_from_messy_to_disastrous.html?wpsrc=sh_all_dt_tw_top" TargetMode="External"/><Relationship Id="rId24" Type="http://schemas.openxmlformats.org/officeDocument/2006/relationships/hyperlink" Target="http://www.slate.com/articles/technology/technology/2016/11/the_problem_with_facebook_runs_much_deeper_than_fake_news.html" TargetMode="External"/><Relationship Id="rId5" Type="http://schemas.openxmlformats.org/officeDocument/2006/relationships/hyperlink" Target="http://www.journalism.org/2016/05/26/news-use-across-social-media-platforms-2016/" TargetMode="External"/><Relationship Id="rId15" Type="http://schemas.openxmlformats.org/officeDocument/2006/relationships/hyperlink" Target="https://www.buzzfeed.com/craigsilverman/partisan-fb-pages-analysis?utm_term=.rbnW3mxk5y#.dyzkAPayqM" TargetMode="External"/><Relationship Id="rId23" Type="http://schemas.openxmlformats.org/officeDocument/2006/relationships/hyperlink" Target="http://www.wsj.com/articles/facebook-bans-fake-news-sites-from-using-its-advertising-network-1479175778" TargetMode="External"/><Relationship Id="rId10" Type="http://schemas.openxmlformats.org/officeDocument/2006/relationships/hyperlink" Target="https://www.nytimes.com/2016/08/28/magazine/inside-facebooks-totally-insane-unintentionally-gigantic-hyperpartisan-political-media-machine.html" TargetMode="External"/><Relationship Id="rId19" Type="http://schemas.openxmlformats.org/officeDocument/2006/relationships/hyperlink" Target="https://hapgood.us/2016/11/13/fake-news-does-better-on-facebook-than-real-news/" TargetMode="External"/><Relationship Id="rId4" Type="http://schemas.openxmlformats.org/officeDocument/2006/relationships/hyperlink" Target="https://www.nytimes.com/2016/05/16/technology/social-media-finds-new-roles-as-news-and-entertainment-curators.html?_r=0" TargetMode="External"/><Relationship Id="rId9" Type="http://schemas.openxmlformats.org/officeDocument/2006/relationships/hyperlink" Target="https://www.nytimes.com/2016/08/05/technology/facebook-moves-to-push-clickbait-lower-in-the-news-feed.html" TargetMode="External"/><Relationship Id="rId14" Type="http://schemas.openxmlformats.org/officeDocument/2006/relationships/hyperlink" Target="https://www.washingtonpost.com/news/the-intersect/wp/2016/10/12/facebook-has-repeatedly-trended-fake-news-since-firing-its-human-editors/?utm_term=.6561044fa98e" TargetMode="External"/><Relationship Id="rId22" Type="http://schemas.openxmlformats.org/officeDocument/2006/relationships/hyperlink" Target="http://www.theverge.com/2016/11/14/13622566/google-search-fake-news-election-results-algorithm"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www.nytimes.com/2016/11/20/business/media/how-fake-news-spreads.html" TargetMode="External"/><Relationship Id="rId13" Type="http://schemas.openxmlformats.org/officeDocument/2006/relationships/hyperlink" Target="https://www.washingtonpost.com/blogs/erik-wemple/wp/2016/12/01/cnn-commentator-scottie-nell-hughes-facts-no-longer-exist/?utm_term=.55afc21314fc" TargetMode="External"/><Relationship Id="rId18" Type="http://schemas.openxmlformats.org/officeDocument/2006/relationships/hyperlink" Target="http://nymag.com/selectall/2016/12/whats-facebook-going-to-do-after-fake-news.html?mid=twitter_selectall" TargetMode="External"/><Relationship Id="rId26" Type="http://schemas.openxmlformats.org/officeDocument/2006/relationships/hyperlink" Target="https://mobile.nytimes.com/2016/12/25/us/politics/fake-news-claims-conservatives-mainstream-media-.html" TargetMode="External"/><Relationship Id="rId3" Type="http://schemas.openxmlformats.org/officeDocument/2006/relationships/hyperlink" Target="https://www.buzzfeed.com/craigsilverman/viral-fake-election-news-outperformed-real-news-on-facebook?utm_term=.cym6vV3wNJ#.tsOrRO7o1M" TargetMode="External"/><Relationship Id="rId21" Type="http://schemas.openxmlformats.org/officeDocument/2006/relationships/hyperlink" Target="https://www.buzzfeed.com/craigsilverman/facebook-and-fact-checkers-fight-fake-news?utm_term=.epO0lbvykz#.cwwPXqYOgv" TargetMode="External"/><Relationship Id="rId7" Type="http://schemas.openxmlformats.org/officeDocument/2006/relationships/hyperlink" Target="http://www.cjr.org/tow_center/6_types_election_fake_news.php" TargetMode="External"/><Relationship Id="rId12" Type="http://schemas.openxmlformats.org/officeDocument/2006/relationships/hyperlink" Target="https://www.buzzfeed.com/nitashatiku/snapchat-fake-news?utm_term=.hi5KkPVDWm#.mcm29LOeaA" TargetMode="External"/><Relationship Id="rId17" Type="http://schemas.openxmlformats.org/officeDocument/2006/relationships/hyperlink" Target="https://www.washingtonpost.com/local/pizzagate-from-rumor-to-hashtag-to-gunfire-in-dc/2016/12/06/4c7def50-bbd4-11e6-94ac-3d324840106c_story.html?utm_term=.d38e83f0661c" TargetMode="External"/><Relationship Id="rId25" Type="http://schemas.openxmlformats.org/officeDocument/2006/relationships/hyperlink" Target="https://www.fastcodesign.com/3066744/the-biggest-ux-challenges-of-2017" TargetMode="External"/><Relationship Id="rId2" Type="http://schemas.openxmlformats.org/officeDocument/2006/relationships/hyperlink" Target="http://www.vox.com/2016/11/16/13626318/viral-fake-news-on-facebook" TargetMode="External"/><Relationship Id="rId16" Type="http://schemas.openxmlformats.org/officeDocument/2006/relationships/hyperlink" Target="https://www.nytimes.com/2016/12/06/us/fake-news-partisan-republican-democrat.html" TargetMode="External"/><Relationship Id="rId20" Type="http://schemas.openxmlformats.org/officeDocument/2006/relationships/hyperlink" Target="http://www.politifact.com/truth-o-meter/article/2016/dec/13/2016-lie-year-fake-news/" TargetMode="External"/><Relationship Id="rId1" Type="http://schemas.openxmlformats.org/officeDocument/2006/relationships/slideLayout" Target="../slideLayouts/slideLayout7.xml"/><Relationship Id="rId6" Type="http://schemas.openxmlformats.org/officeDocument/2006/relationships/hyperlink" Target="https://www.washingtonpost.com/news/the-intersect/wp/2016/11/17/facebook-fake-news-writer-i-think-donald-trump-is-in-the-white-house-because-of-me/?utm_term=.c85c1f6ca8f9" TargetMode="External"/><Relationship Id="rId11" Type="http://schemas.openxmlformats.org/officeDocument/2006/relationships/hyperlink" Target="http://www.npr.org/sections/alltechconsidered/2016/11/23/503146770/npr-finds-the-head-of-a-covert-fake-news-operation-in-the-suburbs" TargetMode="External"/><Relationship Id="rId24" Type="http://schemas.openxmlformats.org/officeDocument/2006/relationships/hyperlink" Target="https://www.nytimes.com/2016/12/15/technology/facebook-fake-news.html?_r=0" TargetMode="External"/><Relationship Id="rId5" Type="http://schemas.openxmlformats.org/officeDocument/2006/relationships/hyperlink" Target="https://www.nytimes.com/2016/11/18/world/europe/obama-angela-merkel-donald-trump.html" TargetMode="External"/><Relationship Id="rId15" Type="http://schemas.openxmlformats.org/officeDocument/2006/relationships/hyperlink" Target="https://www.buzzfeed.com/craigsilverman/fake-news-survey?utm_term=.lqoQE7rNed#.vnoz9eB0JO" TargetMode="External"/><Relationship Id="rId23" Type="http://schemas.openxmlformats.org/officeDocument/2006/relationships/hyperlink" Target="https://www.fastcodesign.com/3066630/here-is-facebooks-first-serious-attempt-to-fight-fake-news" TargetMode="External"/><Relationship Id="rId10" Type="http://schemas.openxmlformats.org/officeDocument/2006/relationships/hyperlink" Target="https://points.datasociety.net/fake-news-is-not-the-problem-f00ec8cdfcb#.oij5vsscg" TargetMode="External"/><Relationship Id="rId19" Type="http://schemas.openxmlformats.org/officeDocument/2006/relationships/hyperlink" Target="https://www.buzzfeed.com/peteraldhous/facebook-or-closed-book?bftwnews&amp;utm_term=.lhomQ5b4KN#.hkPLAqpaDr" TargetMode="External"/><Relationship Id="rId4" Type="http://schemas.openxmlformats.org/officeDocument/2006/relationships/hyperlink" Target="https://www.washingtonpost.com/news/the-fix/wp/2016/11/16/post-truth-named-2016-word-of-the-year-by-oxford-dictionaries/?utm_term=.5fe11e3a654d" TargetMode="External"/><Relationship Id="rId9" Type="http://schemas.openxmlformats.org/officeDocument/2006/relationships/hyperlink" Target="https://www.buzzfeed.com/alexkantrowitz/2016-election-blew-up-in-facebooks-face?bftwnews&amp;utm_term=.uxL597ol3P#.tfvDJe95x8" TargetMode="External"/><Relationship Id="rId14" Type="http://schemas.openxmlformats.org/officeDocument/2006/relationships/hyperlink" Target="http://www.theverge.com/2016/12/6/13850230/fake-news-sites-google-search-facebook-instant-articles" TargetMode="External"/><Relationship Id="rId22" Type="http://schemas.openxmlformats.org/officeDocument/2006/relationships/hyperlink" Target="http://www.journalism.org/2016/12/15/many-americans-believe-fake-news-is-sowing-confusion/" TargetMode="External"/><Relationship Id="rId27" Type="http://schemas.openxmlformats.org/officeDocument/2006/relationships/hyperlink" Target="https://www.nytimes.com/2016/12/27/magazine/the-problem-with-self-investigation-in-a-post-truth-era.html?em_pos=large&amp;emc=edit_ma_20161230&amp;nl=magazine&amp;nlid=54084660&amp;ref=headline&amp;te=1"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www.washingtonpost.com/lifestyle/style/its-time-to-retire-the-tainted-term-fake-news/2017/01/06/a5a7516c-d375-11e6-945a-76f69a399dd5_story.html?utm_term=.610f4d1c3dee" TargetMode="External"/><Relationship Id="rId13" Type="http://schemas.openxmlformats.org/officeDocument/2006/relationships/hyperlink" Target="http://www.slate.com/articles/health_and_science/science/2017/01/educating_people_about_sources_won_t_stop_fake_news.html" TargetMode="External"/><Relationship Id="rId18" Type="http://schemas.openxmlformats.org/officeDocument/2006/relationships/hyperlink" Target="http://www.poynter.org/2017/did-fake-news-help-elect-trump-not-likely-according-to-new-research/445724/" TargetMode="External"/><Relationship Id="rId26" Type="http://schemas.openxmlformats.org/officeDocument/2006/relationships/hyperlink" Target="http://nymag.com/scienceofus/2017/01/a-great-psychological-framework-for-understanding-fake-news.html?mid=twitter_scienceofus" TargetMode="External"/><Relationship Id="rId3" Type="http://schemas.openxmlformats.org/officeDocument/2006/relationships/hyperlink" Target="https://fivethirtyeight.com/features/fact-checking-wont-save-us-from-fake-news/" TargetMode="External"/><Relationship Id="rId21" Type="http://schemas.openxmlformats.org/officeDocument/2006/relationships/hyperlink" Target="https://www.buzzfeed.com/charliewarzel/the-right-is-building-a-new-media-upside-down-to-tell-donald?utm_term=.xw1dP1RW2e#.xqRlMx4O8E" TargetMode="External"/><Relationship Id="rId7" Type="http://schemas.openxmlformats.org/officeDocument/2006/relationships/hyperlink" Target="https://points.datasociety.net/how-do-you-deal-with-a-problem-like-fake-news-80f9987988a9#.czuhbqefi" TargetMode="External"/><Relationship Id="rId12" Type="http://schemas.openxmlformats.org/officeDocument/2006/relationships/hyperlink" Target="http://flavorwire.com/597273/the-term-fake-news-has-already-lost-its-meaning?utm_source=twitter&amp;utm_medium=socialflow&amp;utm_campaign=FlavorwireSocial" TargetMode="External"/><Relationship Id="rId17" Type="http://schemas.openxmlformats.org/officeDocument/2006/relationships/hyperlink" Target="https://www.nytimes.com/2017/01/18/us/fake-news-hillary-clinton-cameron-harris.html" TargetMode="External"/><Relationship Id="rId25" Type="http://schemas.openxmlformats.org/officeDocument/2006/relationships/hyperlink" Target="http://www.vanityfair.com/news/2017/01/fake-news-technology" TargetMode="External"/><Relationship Id="rId2" Type="http://schemas.openxmlformats.org/officeDocument/2006/relationships/notesSlide" Target="../notesSlides/notesSlide63.xml"/><Relationship Id="rId16" Type="http://schemas.openxmlformats.org/officeDocument/2006/relationships/hyperlink" Target="https://www.nytimes.com/interactive/2017/business/media/trump-fake-news.html?smid=tw-nytimes&amp;smtyp=cur&amp;_r=0" TargetMode="External"/><Relationship Id="rId20" Type="http://schemas.openxmlformats.org/officeDocument/2006/relationships/hyperlink" Target="https://www.nytimes.com/2017/01/23/technology/snapchat-discover-takes-a-hard-line-on-misleading-and-explicit-images.html?partner=rss&amp;emc=rss&amp;smid=tw-nytimes&amp;smtyp=cur&amp;_r=0" TargetMode="External"/><Relationship Id="rId1" Type="http://schemas.openxmlformats.org/officeDocument/2006/relationships/slideLayout" Target="../slideLayouts/slideLayout7.xml"/><Relationship Id="rId6" Type="http://schemas.openxmlformats.org/officeDocument/2006/relationships/hyperlink" Target="https://points.datasociety.net/did-media-literacy-backfire-7418c084d88d#.v0sc75abk" TargetMode="External"/><Relationship Id="rId11" Type="http://schemas.openxmlformats.org/officeDocument/2006/relationships/hyperlink" Target="http://mashable.com/2017/01/11/trump-fake-news-buzzfeed/?utm_cid=mash-com-Tw-main-link#L7wpftolrqqu" TargetMode="External"/><Relationship Id="rId24" Type="http://schemas.openxmlformats.org/officeDocument/2006/relationships/hyperlink" Target="https://blog.google/topics/ads/how-we-fought-bad-ads-sites-and-scammers-2016/" TargetMode="External"/><Relationship Id="rId5" Type="http://schemas.openxmlformats.org/officeDocument/2006/relationships/hyperlink" Target="https://points.datasociety.net/whats-propaganda-got-to-do-with-it-5b88d78c3282#.udwqre420" TargetMode="External"/><Relationship Id="rId15" Type="http://schemas.openxmlformats.org/officeDocument/2006/relationships/hyperlink" Target="https://www.emptywheel.net/2017/01/15/on-fake-news/" TargetMode="External"/><Relationship Id="rId23" Type="http://schemas.openxmlformats.org/officeDocument/2006/relationships/hyperlink" Target="https://www.nytimes.com/2017/01/25/technology/google-facebook-fake-news.html?em_pos=small&amp;emc=edit_tu_20170126&amp;nl=bits&amp;nl_art=0&amp;nlid=54084660&amp;ref=headline&amp;te=1" TargetMode="External"/><Relationship Id="rId28" Type="http://schemas.openxmlformats.org/officeDocument/2006/relationships/hyperlink" Target="https://www.wsj.com/articles/iab-chief-calls-on-online-ad-industry-to-fight-fake-news-1485812139?mod=djemCMOToday&amp;mg=id-wsj" TargetMode="External"/><Relationship Id="rId10" Type="http://schemas.openxmlformats.org/officeDocument/2006/relationships/hyperlink" Target="https://www.nytimes.com/2017/01/11/technology/facebook-journalism-project.html?smid=tw-nytimes&amp;smtyp=cur" TargetMode="External"/><Relationship Id="rId19" Type="http://schemas.openxmlformats.org/officeDocument/2006/relationships/hyperlink" Target="https://www.buzzfeed.com/tasneemnashrulla/bikers-for-trump-inauguration-fake-pictures?bftwnews&amp;utm_term=.armZGk1B03#.yf9KmE7ZMb" TargetMode="External"/><Relationship Id="rId4" Type="http://schemas.openxmlformats.org/officeDocument/2006/relationships/hyperlink" Target="http://www.wsj.com/articles/trump-lies-and-honest-journalism-1483557700?mg=id-wsj" TargetMode="External"/><Relationship Id="rId9" Type="http://schemas.openxmlformats.org/officeDocument/2006/relationships/hyperlink" Target="http://www.csmonitor.com/World/Passcode/2017/0109/Germany-s-plan-to-fight-fake-news" TargetMode="External"/><Relationship Id="rId14" Type="http://schemas.openxmlformats.org/officeDocument/2006/relationships/hyperlink" Target="https://mobile.nytimes.com/2017/01/15/books/lie-to-me-fiction-in-the-post-truth-era.html?nytmobile=0&amp;_r=0" TargetMode="External"/><Relationship Id="rId22" Type="http://schemas.openxmlformats.org/officeDocument/2006/relationships/hyperlink" Target="http://nymag.com/scienceofus/2017/01/how-the-brain-responds-to-hearing-lies.html?mid=twitter_scienceofus" TargetMode="External"/><Relationship Id="rId27" Type="http://schemas.openxmlformats.org/officeDocument/2006/relationships/hyperlink" Target="https://www.buzzfeed.com/jimwaterson/british-mps-are-targeting-facebook-with-fake-news-inquiry?utm_term=.rkzrQjEnxJ#.kkpNqogR0Q"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www.recode.net/2017/2/3/14494754/brian-stelter-cnn-fake-news-recode-podcast" TargetMode="External"/><Relationship Id="rId13" Type="http://schemas.openxmlformats.org/officeDocument/2006/relationships/hyperlink" Target="https://www.buzzfeed.com/rubycramer/democrats-confront-lefty-fake-news?utm_term=.fhewVBoqzr#.spK5zy3NbK" TargetMode="External"/><Relationship Id="rId18" Type="http://schemas.openxmlformats.org/officeDocument/2006/relationships/hyperlink" Target="https://www.buzzfeed.com/albertonardelli/the-president-of-italys-lower-house-says-fake-news-is-fuelli?utm_term=.pjvN9GOpRy#.hvj01dlrQL" TargetMode="External"/><Relationship Id="rId26" Type="http://schemas.openxmlformats.org/officeDocument/2006/relationships/hyperlink" Target="https://www.washingtonpost.com/news/the-fix/wp/2017/02/17/heres-why-trumps-attacks-on-fake-news-succeed/?tid=sm_tw&amp;utm_term=.92d7577134bf" TargetMode="External"/><Relationship Id="rId3" Type="http://schemas.openxmlformats.org/officeDocument/2006/relationships/hyperlink" Target="http://www.politico.com/magazine/story/2017/01/donald-trump-lies-liar-effect-brain-214658" TargetMode="External"/><Relationship Id="rId21" Type="http://schemas.openxmlformats.org/officeDocument/2006/relationships/hyperlink" Target="https://www.buzzfeed.com/craigsilverman/a-hollywood-film-is-funding-fake-news?utm_term=.mo1eZ52ODY#.pyMOJLw30x" TargetMode="External"/><Relationship Id="rId7" Type="http://schemas.openxmlformats.org/officeDocument/2006/relationships/hyperlink" Target="https://www.buzzfeed.com/lamvo/this-is-what-facebooks-filter-bubble-actually-looks-like?bftwnews&amp;utm_term=.be6Njl0mXw#.tqRyMBzwb1" TargetMode="External"/><Relationship Id="rId12" Type="http://schemas.openxmlformats.org/officeDocument/2006/relationships/hyperlink" Target="http://money.cnn.com/2017/02/06/media/donald-trump-poll-denialism/index.html" TargetMode="External"/><Relationship Id="rId17" Type="http://schemas.openxmlformats.org/officeDocument/2006/relationships/hyperlink" Target="https://www.buzzfeed.com/kotahatachi/fake-in-japan?utm_term=.ibKx7YMrq9#.lpqk83OEVB" TargetMode="External"/><Relationship Id="rId25" Type="http://schemas.openxmlformats.org/officeDocument/2006/relationships/hyperlink" Target="https://mobile.nytimes.com/2017/02/16/business/20th-century-fox-fake-news-ad-campaign.html?smid=tw-nytimesbusiness&amp;smtyp=cur&amp;_r=2" TargetMode="External"/><Relationship Id="rId2" Type="http://schemas.openxmlformats.org/officeDocument/2006/relationships/notesSlide" Target="../notesSlides/notesSlide64.xml"/><Relationship Id="rId16" Type="http://schemas.openxmlformats.org/officeDocument/2006/relationships/hyperlink" Target="https://www.buzzfeed.com/janelytvynenko/oh-those-macedonians-and-their-fake-news?bftwnews&amp;utm_term=.jcv36gzwlN#.wfrE6rABVM" TargetMode="External"/><Relationship Id="rId20" Type="http://schemas.openxmlformats.org/officeDocument/2006/relationships/hyperlink" Target="https://www.wired.com/2017/02/dont-believe-lies-just-people-repeat/?utm_source=nextdraft&amp;utm_medium=email" TargetMode="External"/><Relationship Id="rId29" Type="http://schemas.openxmlformats.org/officeDocument/2006/relationships/hyperlink" Target="http://www.salon.com/2017/02/20/sweden-has-no-idea-why-donald-trump-is-talking-about-the-country/" TargetMode="External"/><Relationship Id="rId1" Type="http://schemas.openxmlformats.org/officeDocument/2006/relationships/slideLayout" Target="../slideLayouts/slideLayout7.xml"/><Relationship Id="rId6" Type="http://schemas.openxmlformats.org/officeDocument/2006/relationships/hyperlink" Target="https://www.theatlantic.com/technology/archive/2017/02/viva-la-resistance-content/515532/?utm_source=atltw" TargetMode="External"/><Relationship Id="rId11" Type="http://schemas.openxmlformats.org/officeDocument/2006/relationships/hyperlink" Target="http://www.theverge.com/2017/2/6/14520172/facebook-fake-news-filter-france-election" TargetMode="External"/><Relationship Id="rId24" Type="http://schemas.openxmlformats.org/officeDocument/2006/relationships/hyperlink" Target="https://www.wired.com/2017/02/veles-macedonia-fake-news/?utm_source=nextdraft&amp;utm_medium=email" TargetMode="External"/><Relationship Id="rId5" Type="http://schemas.openxmlformats.org/officeDocument/2006/relationships/hyperlink" Target="https://www.theatlantic.com/science/archive/2017/02/why-fake-news-targeted-trump-supporters/515433/" TargetMode="External"/><Relationship Id="rId15" Type="http://schemas.openxmlformats.org/officeDocument/2006/relationships/hyperlink" Target="http://www.slate.com/articles/technology/technology/2017/02/why_the_white_house_keeps_crying_fake_news.html" TargetMode="External"/><Relationship Id="rId23" Type="http://schemas.openxmlformats.org/officeDocument/2006/relationships/hyperlink" Target="http://www.theverge.com/2017/2/14/14613102/facebook-fake-news-quote-sharing-flagged-stories-your-prerogative" TargetMode="External"/><Relationship Id="rId28" Type="http://schemas.openxmlformats.org/officeDocument/2006/relationships/hyperlink" Target="https://www.nytimes.com/2017/02/20/world/europe/europe-combats-a-new-foe-of-political-stability-fake-news.html?smid=tw-nytimes&amp;smtyp=cur" TargetMode="External"/><Relationship Id="rId10" Type="http://schemas.openxmlformats.org/officeDocument/2006/relationships/hyperlink" Target="http://www.salon.com/2017/02/05/this-is-your-brain-on-fake-news-whats-behind-the-human-willingness-to-swallow-alternative-facts/" TargetMode="External"/><Relationship Id="rId19" Type="http://schemas.openxmlformats.org/officeDocument/2006/relationships/hyperlink" Target="http://www.salon.com/2017/02/09/gatekeeper-of-the-news_partner/" TargetMode="External"/><Relationship Id="rId4" Type="http://schemas.openxmlformats.org/officeDocument/2006/relationships/hyperlink" Target="https://news.fastcompany.com/facebook-is-changing-its-news-feed-to-promote-posts-that-arent-fake-or-sensational-4029762" TargetMode="External"/><Relationship Id="rId9" Type="http://schemas.openxmlformats.org/officeDocument/2006/relationships/hyperlink" Target="https://mobile.nytimes.com/2017/02/05/business/the-massacre-that-wasnt-and-a-turning-point-for-fake-news.html?smid=tw-nytimes&amp;smtyp=cur&amp;referer=https://t.co/nl3vi2fyCz" TargetMode="External"/><Relationship Id="rId14" Type="http://schemas.openxmlformats.org/officeDocument/2006/relationships/hyperlink" Target="http://money.cnn.com/2017/02/06/media/facebook-president-trump-unproven-story/index.html" TargetMode="External"/><Relationship Id="rId22" Type="http://schemas.openxmlformats.org/officeDocument/2006/relationships/hyperlink" Target="http://www.cjr.org/criticism/fake_news_trump_white_house_cnn.php" TargetMode="External"/><Relationship Id="rId27" Type="http://schemas.openxmlformats.org/officeDocument/2006/relationships/hyperlink" Target="https://www.statnews.com/2017/02/17/science-fights-alternative-facts/?utm_source=nextdraft&amp;utm_medium=email"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www.buzzfeed.com/craigsilverman/how-the-hyperpartisan-sausage-is-made?bftwnews&amp;utm_term=.ybQxlDEY91#.xkpZN6gJGB" TargetMode="External"/><Relationship Id="rId3" Type="http://schemas.openxmlformats.org/officeDocument/2006/relationships/hyperlink" Target="https://www.nytimes.com/interactive/2017/02/21/upshot/how-readers-react-to-political-news-they-dont-like-they-ignore-it.html?action=click&amp;contentCollection=upshot&amp;region=rank&amp;module=package&amp;version=highlights&amp;contentPlacement=1&amp;pgtype=sectionfront" TargetMode="External"/><Relationship Id="rId7" Type="http://schemas.openxmlformats.org/officeDocument/2006/relationships/hyperlink" Target="http://www.newyorker.com/magazine/2017/02/27/why-facts-dont-change-our-minds"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hyperlink" Target="http://www.cnn.com/videos/tv/2017/02/26/how-trump-turned-fake-news-into-a-slur.cnn" TargetMode="External"/><Relationship Id="rId5" Type="http://schemas.openxmlformats.org/officeDocument/2006/relationships/hyperlink" Target="http://www.theverge.com/2017/2/23/14708342/russia-fake-news-website-propaganda" TargetMode="External"/><Relationship Id="rId4" Type="http://schemas.openxmlformats.org/officeDocument/2006/relationships/hyperlink" Target="https://www.nytimes.com/2017/02/22/t-magazine/joys-of-propaganda.html?smid=tw-tmagazine&amp;smtyp=cur&amp;_r=0"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jpg"/><Relationship Id="rId4" Type="http://schemas.openxmlformats.org/officeDocument/2006/relationships/image" Target="../media/image38.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dirty="0"/>
          </a:p>
        </p:txBody>
      </p:sp>
      <p:pic>
        <p:nvPicPr>
          <p:cNvPr id="1026" name="Picture 2" descr="Image result for fake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7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4491" r="12176" b="1"/>
          <a:stretch/>
        </p:blipFill>
        <p:spPr>
          <a:xfrm>
            <a:off x="20" y="10"/>
            <a:ext cx="12191980" cy="6857990"/>
          </a:xfrm>
          <a:prstGeom prst="rect">
            <a:avLst/>
          </a:prstGeom>
        </p:spPr>
      </p:pic>
    </p:spTree>
    <p:extLst>
      <p:ext uri="{BB962C8B-B14F-4D97-AF65-F5344CB8AC3E}">
        <p14:creationId xmlns:p14="http://schemas.microsoft.com/office/powerpoint/2010/main" val="3170362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42" y="61171"/>
            <a:ext cx="11508116" cy="6718337"/>
          </a:xfrm>
          <a:prstGeom prst="rect">
            <a:avLst/>
          </a:prstGeom>
        </p:spPr>
      </p:pic>
      <p:pic>
        <p:nvPicPr>
          <p:cNvPr id="16386" name="Picture 2" descr="https://img.buzzfeed.com/buzzfeed-static/static/2016-11/2/15/asset/buzzfeed-prod-web06/sub-buzz-8001-1478115629-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42" y="276325"/>
            <a:ext cx="5281957" cy="236974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img.buzzfeed.com/buzzfeed-static/static/2016-11/2/15/asset/buzzfeed-prod-web05/sub-buzz-17513-1478115149-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3753" y="3699125"/>
            <a:ext cx="4518247" cy="3000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51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par>
                                <p:cTn id="8" presetID="10" presetClass="entr" presetSubtype="0" fill="hold" nodeType="withEffect">
                                  <p:stCondLst>
                                    <p:cond delay="0"/>
                                  </p:stCondLst>
                                  <p:childTnLst>
                                    <p:set>
                                      <p:cBhvr>
                                        <p:cTn id="9" dur="1" fill="hold">
                                          <p:stCondLst>
                                            <p:cond delay="0"/>
                                          </p:stCondLst>
                                        </p:cTn>
                                        <p:tgtEl>
                                          <p:spTgt spid="16388"/>
                                        </p:tgtEl>
                                        <p:attrNameLst>
                                          <p:attrName>style.visibility</p:attrName>
                                        </p:attrNameLst>
                                      </p:cBhvr>
                                      <p:to>
                                        <p:strVal val="visible"/>
                                      </p:to>
                                    </p:set>
                                    <p:animEffect transition="in" filter="fade">
                                      <p:cBhvr>
                                        <p:cTn id="10"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8296" y="423237"/>
            <a:ext cx="10163175" cy="1371600"/>
          </a:xfrm>
          <a:prstGeom prst="rect">
            <a:avLst/>
          </a:prstGeom>
        </p:spPr>
      </p:pic>
      <p:pic>
        <p:nvPicPr>
          <p:cNvPr id="4" name="Picture 3"/>
          <p:cNvPicPr>
            <a:picLocks noChangeAspect="1"/>
          </p:cNvPicPr>
          <p:nvPr/>
        </p:nvPicPr>
        <p:blipFill>
          <a:blip r:embed="rId4"/>
          <a:stretch>
            <a:fillRect/>
          </a:stretch>
        </p:blipFill>
        <p:spPr>
          <a:xfrm>
            <a:off x="234178" y="1737839"/>
            <a:ext cx="7439025" cy="4371975"/>
          </a:xfrm>
          <a:prstGeom prst="rect">
            <a:avLst/>
          </a:prstGeom>
        </p:spPr>
      </p:pic>
      <p:pic>
        <p:nvPicPr>
          <p:cNvPr id="5" name="Picture 4"/>
          <p:cNvPicPr>
            <a:picLocks noChangeAspect="1"/>
          </p:cNvPicPr>
          <p:nvPr/>
        </p:nvPicPr>
        <p:blipFill>
          <a:blip r:embed="rId5"/>
          <a:stretch>
            <a:fillRect/>
          </a:stretch>
        </p:blipFill>
        <p:spPr>
          <a:xfrm>
            <a:off x="7306274" y="1944461"/>
            <a:ext cx="4800600" cy="3752850"/>
          </a:xfrm>
          <a:prstGeom prst="rect">
            <a:avLst/>
          </a:prstGeom>
        </p:spPr>
      </p:pic>
    </p:spTree>
    <p:extLst>
      <p:ext uri="{BB962C8B-B14F-4D97-AF65-F5344CB8AC3E}">
        <p14:creationId xmlns:p14="http://schemas.microsoft.com/office/powerpoint/2010/main" val="1473155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7251" y="0"/>
            <a:ext cx="6450224" cy="2291164"/>
          </a:xfrm>
          <a:prstGeom prst="rect">
            <a:avLst/>
          </a:prstGeom>
        </p:spPr>
      </p:pic>
      <p:pic>
        <p:nvPicPr>
          <p:cNvPr id="25602" name="Picture 2" descr="http://assets.pewresearch.org/wp-content/uploads/sites/13/2016/12/14150220/PJ_2016.12.15_fake-news_0-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043" y="2259430"/>
            <a:ext cx="7030447" cy="431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5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ssets.pewresearch.org/wp-content/uploads/sites/13/2016/12/14150417/PJ_2016.12.15_fake-news_0-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865" y="718011"/>
            <a:ext cx="4666531" cy="507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76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a:cxnSpLocks/>
          </p:cNvCxnSpPr>
          <p:nvPr/>
        </p:nvCxnSpPr>
        <p:spPr>
          <a:xfrm>
            <a:off x="4269393" y="182551"/>
            <a:ext cx="0" cy="6264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p:cNvCxnSpPr>
            <a:cxnSpLocks/>
          </p:cNvCxnSpPr>
          <p:nvPr/>
        </p:nvCxnSpPr>
        <p:spPr>
          <a:xfrm>
            <a:off x="7895198" y="182551"/>
            <a:ext cx="0" cy="626429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99320" y="2551837"/>
            <a:ext cx="3512874" cy="1754326"/>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156 articles flagged as fake news got 38 million Facebook shared by late November 2016.</a:t>
            </a:r>
          </a:p>
          <a:p>
            <a:r>
              <a:rPr lang="en-US" dirty="0">
                <a:latin typeface="Segoe UI Light" panose="020B0502040204020203" pitchFamily="34" charset="0"/>
                <a:cs typeface="Segoe UI Light" panose="020B0502040204020203" pitchFamily="34" charset="0"/>
              </a:rPr>
              <a:t>	</a:t>
            </a:r>
          </a:p>
          <a:p>
            <a:r>
              <a:rPr lang="en-US" dirty="0">
                <a:latin typeface="Segoe UI Light" panose="020B0502040204020203" pitchFamily="34" charset="0"/>
                <a:cs typeface="Segoe UI Light" panose="020B0502040204020203" pitchFamily="34" charset="0"/>
              </a:rPr>
              <a:t>At 20 page visits/share, that equals 760 million page visits.</a:t>
            </a:r>
          </a:p>
        </p:txBody>
      </p:sp>
      <p:sp>
        <p:nvSpPr>
          <p:cNvPr id="6" name="TextBox 5"/>
          <p:cNvSpPr txBox="1"/>
          <p:nvPr/>
        </p:nvSpPr>
        <p:spPr>
          <a:xfrm>
            <a:off x="4382324" y="2967335"/>
            <a:ext cx="3512874" cy="923330"/>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Fake news websites got 159 million impressions during election month.</a:t>
            </a:r>
          </a:p>
        </p:txBody>
      </p:sp>
      <p:sp>
        <p:nvSpPr>
          <p:cNvPr id="7" name="TextBox 6"/>
          <p:cNvSpPr txBox="1"/>
          <p:nvPr/>
        </p:nvSpPr>
        <p:spPr>
          <a:xfrm>
            <a:off x="8258109" y="2136338"/>
            <a:ext cx="3512874" cy="2585323"/>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The average U.S. adult was exposed to approximately 1-5 fake news articles in the months before the election.</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1.2% of people actually recalled seeing the average fake news story, and even less believed the story.</a:t>
            </a:r>
          </a:p>
        </p:txBody>
      </p:sp>
      <p:sp>
        <p:nvSpPr>
          <p:cNvPr id="14" name="TextBox 13"/>
          <p:cNvSpPr txBox="1"/>
          <p:nvPr/>
        </p:nvSpPr>
        <p:spPr>
          <a:xfrm>
            <a:off x="299320" y="6521560"/>
            <a:ext cx="11706292" cy="307777"/>
          </a:xfrm>
          <a:prstGeom prst="rect">
            <a:avLst/>
          </a:prstGeom>
          <a:noFill/>
        </p:spPr>
        <p:txBody>
          <a:bodyPr wrap="square" rtlCol="0">
            <a:spAutoFit/>
          </a:bodyPr>
          <a:lstStyle/>
          <a:p>
            <a:pPr algn="r"/>
            <a:r>
              <a:rPr lang="en-US" sz="1400" dirty="0">
                <a:latin typeface="Segoe UI Light" panose="020B0502040204020203" pitchFamily="34" charset="0"/>
                <a:cs typeface="Segoe UI Light" panose="020B0502040204020203" pitchFamily="34" charset="0"/>
              </a:rPr>
              <a:t>Source: Social Media and Fake News in the 2016 Election, Allcott and Gentzkow, New York University/Stanford/NBER, March 2017</a:t>
            </a:r>
          </a:p>
        </p:txBody>
      </p:sp>
    </p:spTree>
    <p:extLst>
      <p:ext uri="{BB962C8B-B14F-4D97-AF65-F5344CB8AC3E}">
        <p14:creationId xmlns:p14="http://schemas.microsoft.com/office/powerpoint/2010/main" val="3454528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s://img.buzzfeed.com/buzzfeed-static/static/2016-11/16/16/asset/buzzfeed-prod-fastlane03/sub-buzz-31947-1479330738-4.png?resize=990:939"/>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277302" y="3748194"/>
            <a:ext cx="2687860" cy="25467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mg.buzzfeed.com/buzzfeed-static/static/2016-11/16/16/asset/buzzfeed-prod-fastlane01/sub-buzz-1989-1479330678-1.png?resize=990:913"/>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281528" y="643467"/>
            <a:ext cx="2683634" cy="2475653"/>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s://img.buzzfeed.com/buzzfeed-static/static/2016-11/16/16/asset/buzzfeed-prod-fastlane03/sub-buzz-441-1479332078-1.png?resize=990:79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77012" y="655697"/>
            <a:ext cx="6741849" cy="539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13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9561" y="283229"/>
            <a:ext cx="5531401" cy="2658994"/>
          </a:xfrm>
          <a:prstGeom prst="rect">
            <a:avLst/>
          </a:prstGeom>
        </p:spPr>
      </p:pic>
      <p:pic>
        <p:nvPicPr>
          <p:cNvPr id="4" name="Picture 3"/>
          <p:cNvPicPr>
            <a:picLocks noChangeAspect="1"/>
          </p:cNvPicPr>
          <p:nvPr/>
        </p:nvPicPr>
        <p:blipFill>
          <a:blip r:embed="rId4"/>
          <a:stretch>
            <a:fillRect/>
          </a:stretch>
        </p:blipFill>
        <p:spPr>
          <a:xfrm>
            <a:off x="29877" y="2942223"/>
            <a:ext cx="6090767" cy="5277817"/>
          </a:xfrm>
          <a:prstGeom prst="rect">
            <a:avLst/>
          </a:prstGeom>
        </p:spPr>
      </p:pic>
      <p:pic>
        <p:nvPicPr>
          <p:cNvPr id="5" name="Picture 4"/>
          <p:cNvPicPr>
            <a:picLocks noChangeAspect="1"/>
          </p:cNvPicPr>
          <p:nvPr/>
        </p:nvPicPr>
        <p:blipFill>
          <a:blip r:embed="rId5"/>
          <a:stretch>
            <a:fillRect/>
          </a:stretch>
        </p:blipFill>
        <p:spPr>
          <a:xfrm>
            <a:off x="6096000" y="681317"/>
            <a:ext cx="6216388" cy="5495365"/>
          </a:xfrm>
          <a:prstGeom prst="rect">
            <a:avLst/>
          </a:prstGeom>
        </p:spPr>
      </p:pic>
    </p:spTree>
    <p:extLst>
      <p:ext uri="{BB962C8B-B14F-4D97-AF65-F5344CB8AC3E}">
        <p14:creationId xmlns:p14="http://schemas.microsoft.com/office/powerpoint/2010/main" val="3434249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04668" y="3245618"/>
            <a:ext cx="4310743" cy="3918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43803" y="3749710"/>
            <a:ext cx="6951784" cy="3918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348342" y="1659285"/>
            <a:ext cx="11495315" cy="3539430"/>
          </a:xfrm>
          <a:prstGeom prst="rect">
            <a:avLst/>
          </a:prstGeom>
        </p:spPr>
        <p:txBody>
          <a:bodyPr wrap="square">
            <a:spAutoFit/>
          </a:bodyPr>
          <a:lstStyle/>
          <a:p>
            <a:r>
              <a:rPr lang="en-US" sz="3200" dirty="0">
                <a:solidFill>
                  <a:srgbClr val="222222"/>
                </a:solidFill>
                <a:latin typeface="Times New Roman" panose="02020603050405020304" pitchFamily="18" charset="0"/>
                <a:cs typeface="Times New Roman" panose="02020603050405020304" pitchFamily="18" charset="0"/>
              </a:rPr>
              <a:t>“Featured Snippets in Search provide an automatic and algorithmic match to a given search query, and the content comes from third-party sites. Unfortunately, there are instances when we feature a site with inappropriate or misleading content. When we are alerted to a Featured Snippet that violates our policies, we work quickly to remove them, which we have done in this instance. We apologize for any offense this may have caused.”</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4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499" y="462225"/>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How we consume news has changed</a:t>
            </a:r>
          </a:p>
        </p:txBody>
      </p:sp>
      <p:grpSp>
        <p:nvGrpSpPr>
          <p:cNvPr id="14" name="Group 13"/>
          <p:cNvGrpSpPr/>
          <p:nvPr/>
        </p:nvGrpSpPr>
        <p:grpSpPr>
          <a:xfrm>
            <a:off x="6462426" y="219446"/>
            <a:ext cx="1751176" cy="1473174"/>
            <a:chOff x="6893943" y="1602558"/>
            <a:chExt cx="1193583" cy="103711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082" y="2022442"/>
              <a:ext cx="617226" cy="61722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943" y="1627511"/>
              <a:ext cx="569752" cy="56975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300" y="1602558"/>
              <a:ext cx="617226" cy="617226"/>
            </a:xfrm>
            <a:prstGeom prst="rect">
              <a:avLst/>
            </a:prstGeom>
          </p:spPr>
        </p:pic>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6016" y="235346"/>
            <a:ext cx="886656" cy="886656"/>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5443" y="248667"/>
            <a:ext cx="836945" cy="836945"/>
          </a:xfrm>
          <a:prstGeom prst="rect">
            <a:avLst/>
          </a:prstGeom>
        </p:spPr>
      </p:pic>
    </p:spTree>
    <p:extLst>
      <p:ext uri="{BB962C8B-B14F-4D97-AF65-F5344CB8AC3E}">
        <p14:creationId xmlns:p14="http://schemas.microsoft.com/office/powerpoint/2010/main" val="364913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1275"/>
            <a:ext cx="12192000" cy="6615450"/>
          </a:xfrm>
          <a:prstGeom prst="rect">
            <a:avLst/>
          </a:prstGeom>
        </p:spPr>
      </p:pic>
    </p:spTree>
    <p:extLst>
      <p:ext uri="{BB962C8B-B14F-4D97-AF65-F5344CB8AC3E}">
        <p14:creationId xmlns:p14="http://schemas.microsoft.com/office/powerpoint/2010/main" val="2029571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7053" y="579339"/>
            <a:ext cx="6096000" cy="4893647"/>
          </a:xfrm>
          <a:prstGeom prst="rect">
            <a:avLst/>
          </a:prstGeom>
        </p:spPr>
        <p:txBody>
          <a:bodyPr>
            <a:spAutoFit/>
          </a:bodyPr>
          <a:lstStyle/>
          <a:p>
            <a:r>
              <a:rPr lang="en-US" sz="2400" dirty="0">
                <a:solidFill>
                  <a:srgbClr val="000000"/>
                </a:solidFill>
                <a:latin typeface="Segoe UI Light" panose="020B0502040204020203" pitchFamily="34" charset="0"/>
                <a:cs typeface="Segoe UI Light" panose="020B0502040204020203" pitchFamily="34" charset="0"/>
              </a:rPr>
              <a:t>More than seven-in-ten U.S. adults follow national and local news somewhat or very closely – 65% follow international news with the same regularity. </a:t>
            </a:r>
          </a:p>
          <a:p>
            <a:endParaRPr lang="en-US" sz="2400" dirty="0">
              <a:solidFill>
                <a:srgbClr val="000000"/>
              </a:solidFill>
              <a:latin typeface="Segoe UI Light" panose="020B0502040204020203" pitchFamily="34" charset="0"/>
              <a:cs typeface="Segoe UI Light" panose="020B0502040204020203" pitchFamily="34" charset="0"/>
            </a:endParaRPr>
          </a:p>
          <a:p>
            <a:r>
              <a:rPr lang="en-US" sz="2400" dirty="0">
                <a:solidFill>
                  <a:srgbClr val="000000"/>
                </a:solidFill>
                <a:latin typeface="Segoe UI Light" panose="020B0502040204020203" pitchFamily="34" charset="0"/>
                <a:cs typeface="Segoe UI Light" panose="020B0502040204020203" pitchFamily="34" charset="0"/>
              </a:rPr>
              <a:t>Fully 81% of Americans get at least some of this news through websites, apps or social networking sites. </a:t>
            </a:r>
          </a:p>
          <a:p>
            <a:endParaRPr lang="en-US" sz="2400" dirty="0">
              <a:solidFill>
                <a:srgbClr val="000000"/>
              </a:solidFill>
              <a:latin typeface="Segoe UI Light" panose="020B0502040204020203" pitchFamily="34" charset="0"/>
              <a:cs typeface="Segoe UI Light" panose="020B0502040204020203" pitchFamily="34" charset="0"/>
            </a:endParaRPr>
          </a:p>
          <a:p>
            <a:r>
              <a:rPr lang="en-US" sz="2400" dirty="0">
                <a:solidFill>
                  <a:srgbClr val="000000"/>
                </a:solidFill>
                <a:latin typeface="Segoe UI Light" panose="020B0502040204020203" pitchFamily="34" charset="0"/>
                <a:cs typeface="Segoe UI Light" panose="020B0502040204020203" pitchFamily="34" charset="0"/>
              </a:rPr>
              <a:t>And, this digital news intake is increasingly mobile. Among those who get news both on desktop computers and mobile devices, more than half prefer mobile.</a:t>
            </a:r>
            <a:endParaRPr lang="en-US" sz="2400" dirty="0">
              <a:latin typeface="Segoe UI Light" panose="020B0502040204020203" pitchFamily="34" charset="0"/>
              <a:cs typeface="Segoe UI Light" panose="020B0502040204020203" pitchFamily="34" charset="0"/>
            </a:endParaRPr>
          </a:p>
        </p:txBody>
      </p:sp>
      <p:sp>
        <p:nvSpPr>
          <p:cNvPr id="5" name="Rectangle 4"/>
          <p:cNvSpPr/>
          <p:nvPr/>
        </p:nvSpPr>
        <p:spPr>
          <a:xfrm>
            <a:off x="7422746" y="6325561"/>
            <a:ext cx="4769254" cy="369332"/>
          </a:xfrm>
          <a:prstGeom prst="rect">
            <a:avLst/>
          </a:prstGeom>
        </p:spPr>
        <p:txBody>
          <a:bodyPr wrap="none">
            <a:spAutoFit/>
          </a:bodyPr>
          <a:lstStyle/>
          <a:p>
            <a:r>
              <a:rPr lang="en-US" dirty="0">
                <a:solidFill>
                  <a:srgbClr val="222222"/>
                </a:solidFill>
                <a:latin typeface="Segoe UI Light" panose="020B0502040204020203" pitchFamily="34" charset="0"/>
                <a:cs typeface="Segoe UI Light" panose="020B0502040204020203" pitchFamily="34" charset="0"/>
              </a:rPr>
              <a:t>(“The Modern News Consumer,” Journalism.org)</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92556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499" y="462225"/>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How we consume news has changed</a:t>
            </a:r>
          </a:p>
        </p:txBody>
      </p:sp>
      <p:sp>
        <p:nvSpPr>
          <p:cNvPr id="3" name="TextBox 2"/>
          <p:cNvSpPr txBox="1"/>
          <p:nvPr/>
        </p:nvSpPr>
        <p:spPr>
          <a:xfrm>
            <a:off x="311499" y="1448638"/>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Algorithms replaced editors</a:t>
            </a:r>
          </a:p>
        </p:txBody>
      </p:sp>
      <p:grpSp>
        <p:nvGrpSpPr>
          <p:cNvPr id="14" name="Group 13"/>
          <p:cNvGrpSpPr/>
          <p:nvPr/>
        </p:nvGrpSpPr>
        <p:grpSpPr>
          <a:xfrm>
            <a:off x="6462426" y="219446"/>
            <a:ext cx="1751176" cy="1473174"/>
            <a:chOff x="6893943" y="1602558"/>
            <a:chExt cx="1193583" cy="103711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082" y="2022442"/>
              <a:ext cx="617226" cy="61722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943" y="1627511"/>
              <a:ext cx="569752" cy="56975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300" y="1602558"/>
              <a:ext cx="617226" cy="617226"/>
            </a:xfrm>
            <a:prstGeom prst="rect">
              <a:avLst/>
            </a:prstGeom>
          </p:spPr>
        </p:pic>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6016" y="235346"/>
            <a:ext cx="886656" cy="886656"/>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5443" y="248667"/>
            <a:ext cx="836945" cy="836945"/>
          </a:xfrm>
          <a:prstGeom prst="rect">
            <a:avLst/>
          </a:prstGeom>
        </p:spPr>
      </p:pic>
      <p:pic>
        <p:nvPicPr>
          <p:cNvPr id="21" name="Picture 20" descr="https://img.buzzfeed.com/buzzfeed-static/static/2016-08/30/16/asset/buzzfeed-prod-web03/sub-buzz-29920-1472587727-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974" y="1301712"/>
            <a:ext cx="3342583" cy="22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91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943" y="281047"/>
            <a:ext cx="10868025" cy="1628775"/>
          </a:xfrm>
          <a:prstGeom prst="rect">
            <a:avLst/>
          </a:prstGeom>
        </p:spPr>
      </p:pic>
      <p:pic>
        <p:nvPicPr>
          <p:cNvPr id="6" name="Picture 5"/>
          <p:cNvPicPr>
            <a:picLocks noChangeAspect="1"/>
          </p:cNvPicPr>
          <p:nvPr/>
        </p:nvPicPr>
        <p:blipFill>
          <a:blip r:embed="rId4"/>
          <a:stretch>
            <a:fillRect/>
          </a:stretch>
        </p:blipFill>
        <p:spPr>
          <a:xfrm>
            <a:off x="204943" y="2414832"/>
            <a:ext cx="9051352" cy="3291401"/>
          </a:xfrm>
          <a:prstGeom prst="rect">
            <a:avLst/>
          </a:prstGeom>
        </p:spPr>
      </p:pic>
    </p:spTree>
    <p:extLst>
      <p:ext uri="{BB962C8B-B14F-4D97-AF65-F5344CB8AC3E}">
        <p14:creationId xmlns:p14="http://schemas.microsoft.com/office/powerpoint/2010/main" val="2217625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499" y="462225"/>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How we consume news has changed</a:t>
            </a:r>
          </a:p>
        </p:txBody>
      </p:sp>
      <p:sp>
        <p:nvSpPr>
          <p:cNvPr id="3" name="TextBox 2"/>
          <p:cNvSpPr txBox="1"/>
          <p:nvPr/>
        </p:nvSpPr>
        <p:spPr>
          <a:xfrm>
            <a:off x="311499" y="1448638"/>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Algorithms replaced editors</a:t>
            </a:r>
          </a:p>
        </p:txBody>
      </p:sp>
      <p:sp>
        <p:nvSpPr>
          <p:cNvPr id="4" name="TextBox 3"/>
          <p:cNvSpPr txBox="1"/>
          <p:nvPr/>
        </p:nvSpPr>
        <p:spPr>
          <a:xfrm>
            <a:off x="311499" y="2435051"/>
            <a:ext cx="2662813" cy="923330"/>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Simple design platforms make fake news look real</a:t>
            </a:r>
          </a:p>
        </p:txBody>
      </p:sp>
      <p:grpSp>
        <p:nvGrpSpPr>
          <p:cNvPr id="14" name="Group 13"/>
          <p:cNvGrpSpPr/>
          <p:nvPr/>
        </p:nvGrpSpPr>
        <p:grpSpPr>
          <a:xfrm>
            <a:off x="6462426" y="219446"/>
            <a:ext cx="1751176" cy="1473174"/>
            <a:chOff x="6893943" y="1602558"/>
            <a:chExt cx="1193583" cy="103711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082" y="2022442"/>
              <a:ext cx="617226" cy="61722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943" y="1627511"/>
              <a:ext cx="569752" cy="56975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300" y="1602558"/>
              <a:ext cx="617226" cy="617226"/>
            </a:xfrm>
            <a:prstGeom prst="rect">
              <a:avLst/>
            </a:prstGeom>
          </p:spPr>
        </p:pic>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6016" y="235346"/>
            <a:ext cx="886656" cy="886656"/>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5443" y="248667"/>
            <a:ext cx="836945" cy="836945"/>
          </a:xfrm>
          <a:prstGeom prst="rect">
            <a:avLst/>
          </a:prstGeom>
        </p:spPr>
      </p:pic>
      <p:pic>
        <p:nvPicPr>
          <p:cNvPr id="21" name="Picture 20" descr="https://img.buzzfeed.com/buzzfeed-static/static/2016-08/30/16/asset/buzzfeed-prod-web03/sub-buzz-29920-1472587727-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974" y="1301712"/>
            <a:ext cx="3342583" cy="22194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9"/>
          <a:stretch>
            <a:fillRect/>
          </a:stretch>
        </p:blipFill>
        <p:spPr>
          <a:xfrm>
            <a:off x="8547749" y="282719"/>
            <a:ext cx="2361214" cy="2234482"/>
          </a:xfrm>
          <a:prstGeom prst="rect">
            <a:avLst/>
          </a:prstGeom>
        </p:spPr>
      </p:pic>
      <p:pic>
        <p:nvPicPr>
          <p:cNvPr id="24" name="Picture 23">
            <a:extLst>
              <a:ext uri="{FF2B5EF4-FFF2-40B4-BE49-F238E27FC236}">
                <a16:creationId xmlns:a16="http://schemas.microsoft.com/office/drawing/2014/main" id="{A3AB1D92-BC7D-4055-8CD9-ED52B4FC5A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30352" y="2435051"/>
            <a:ext cx="1357222" cy="638397"/>
          </a:xfrm>
          <a:prstGeom prst="rect">
            <a:avLst/>
          </a:prstGeom>
        </p:spPr>
      </p:pic>
    </p:spTree>
    <p:extLst>
      <p:ext uri="{BB962C8B-B14F-4D97-AF65-F5344CB8AC3E}">
        <p14:creationId xmlns:p14="http://schemas.microsoft.com/office/powerpoint/2010/main" val="316468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0678" y="339961"/>
            <a:ext cx="10381802" cy="2439098"/>
          </a:xfrm>
          <a:prstGeom prst="rect">
            <a:avLst/>
          </a:prstGeom>
        </p:spPr>
      </p:pic>
      <p:pic>
        <p:nvPicPr>
          <p:cNvPr id="2050" name="Picture 2" descr="Image result for snapchat dis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78" y="2989091"/>
            <a:ext cx="5695225" cy="29583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ple ne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8319" y="2599765"/>
            <a:ext cx="5182503" cy="3737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645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4841" y="809221"/>
            <a:ext cx="8430007" cy="5230632"/>
          </a:xfrm>
          <a:prstGeom prst="rect">
            <a:avLst/>
          </a:prstGeom>
        </p:spPr>
      </p:pic>
      <p:pic>
        <p:nvPicPr>
          <p:cNvPr id="3" name="Picture 2"/>
          <p:cNvPicPr>
            <a:picLocks noChangeAspect="1"/>
          </p:cNvPicPr>
          <p:nvPr/>
        </p:nvPicPr>
        <p:blipFill>
          <a:blip r:embed="rId4"/>
          <a:stretch>
            <a:fillRect/>
          </a:stretch>
        </p:blipFill>
        <p:spPr>
          <a:xfrm>
            <a:off x="978050" y="734962"/>
            <a:ext cx="7867650" cy="1943100"/>
          </a:xfrm>
          <a:prstGeom prst="rect">
            <a:avLst/>
          </a:prstGeom>
        </p:spPr>
      </p:pic>
    </p:spTree>
    <p:extLst>
      <p:ext uri="{BB962C8B-B14F-4D97-AF65-F5344CB8AC3E}">
        <p14:creationId xmlns:p14="http://schemas.microsoft.com/office/powerpoint/2010/main" val="2113201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499" y="462225"/>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How we consume news has changed</a:t>
            </a:r>
          </a:p>
        </p:txBody>
      </p:sp>
      <p:sp>
        <p:nvSpPr>
          <p:cNvPr id="3" name="TextBox 2"/>
          <p:cNvSpPr txBox="1"/>
          <p:nvPr/>
        </p:nvSpPr>
        <p:spPr>
          <a:xfrm>
            <a:off x="311499" y="1448638"/>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Algorithms replaced editors</a:t>
            </a:r>
          </a:p>
        </p:txBody>
      </p:sp>
      <p:sp>
        <p:nvSpPr>
          <p:cNvPr id="4" name="TextBox 3"/>
          <p:cNvSpPr txBox="1"/>
          <p:nvPr/>
        </p:nvSpPr>
        <p:spPr>
          <a:xfrm>
            <a:off x="311499" y="2435051"/>
            <a:ext cx="2662813" cy="923330"/>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Simple design platforms make fake news look real</a:t>
            </a:r>
          </a:p>
        </p:txBody>
      </p:sp>
      <p:sp>
        <p:nvSpPr>
          <p:cNvPr id="5" name="TextBox 4"/>
          <p:cNvSpPr txBox="1"/>
          <p:nvPr/>
        </p:nvSpPr>
        <p:spPr>
          <a:xfrm>
            <a:off x="311498" y="3421464"/>
            <a:ext cx="2662813" cy="923330"/>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“The media” isn’t sure how to handle “fake news”</a:t>
            </a:r>
          </a:p>
        </p:txBody>
      </p:sp>
      <p:grpSp>
        <p:nvGrpSpPr>
          <p:cNvPr id="14" name="Group 13"/>
          <p:cNvGrpSpPr/>
          <p:nvPr/>
        </p:nvGrpSpPr>
        <p:grpSpPr>
          <a:xfrm>
            <a:off x="6462426" y="219446"/>
            <a:ext cx="1751176" cy="1473174"/>
            <a:chOff x="6893943" y="1602558"/>
            <a:chExt cx="1193583" cy="103711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082" y="2022442"/>
              <a:ext cx="617226" cy="61722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943" y="1627511"/>
              <a:ext cx="569752" cy="56975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300" y="1602558"/>
              <a:ext cx="617226" cy="617226"/>
            </a:xfrm>
            <a:prstGeom prst="rect">
              <a:avLst/>
            </a:prstGeom>
          </p:spPr>
        </p:pic>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6016" y="235346"/>
            <a:ext cx="886656" cy="886656"/>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5443" y="248667"/>
            <a:ext cx="836945" cy="836945"/>
          </a:xfrm>
          <a:prstGeom prst="rect">
            <a:avLst/>
          </a:prstGeom>
        </p:spPr>
      </p:pic>
      <p:pic>
        <p:nvPicPr>
          <p:cNvPr id="21" name="Picture 20" descr="https://img.buzzfeed.com/buzzfeed-static/static/2016-08/30/16/asset/buzzfeed-prod-web03/sub-buzz-29920-1472587727-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974" y="1301712"/>
            <a:ext cx="3342583" cy="22194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9"/>
          <a:stretch>
            <a:fillRect/>
          </a:stretch>
        </p:blipFill>
        <p:spPr>
          <a:xfrm>
            <a:off x="8547749" y="282719"/>
            <a:ext cx="2361214" cy="2234482"/>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30352" y="2435051"/>
            <a:ext cx="1357222" cy="638397"/>
          </a:xfrm>
          <a:prstGeom prst="rect">
            <a:avLst/>
          </a:prstGeom>
        </p:spPr>
      </p:pic>
      <p:pic>
        <p:nvPicPr>
          <p:cNvPr id="24" name="Picture 23">
            <a:extLst>
              <a:ext uri="{FF2B5EF4-FFF2-40B4-BE49-F238E27FC236}">
                <a16:creationId xmlns:a16="http://schemas.microsoft.com/office/drawing/2014/main" id="{6EA6DBB9-E908-48F3-B239-E73D9F46EF2B}"/>
              </a:ext>
            </a:extLst>
          </p:cNvPr>
          <p:cNvPicPr>
            <a:picLocks noChangeAspect="1"/>
          </p:cNvPicPr>
          <p:nvPr/>
        </p:nvPicPr>
        <p:blipFill>
          <a:blip r:embed="rId11"/>
          <a:stretch>
            <a:fillRect/>
          </a:stretch>
        </p:blipFill>
        <p:spPr>
          <a:xfrm>
            <a:off x="3541204" y="3676000"/>
            <a:ext cx="2948478" cy="2823469"/>
          </a:xfrm>
          <a:prstGeom prst="rect">
            <a:avLst/>
          </a:prstGeom>
        </p:spPr>
      </p:pic>
    </p:spTree>
    <p:extLst>
      <p:ext uri="{BB962C8B-B14F-4D97-AF65-F5344CB8AC3E}">
        <p14:creationId xmlns:p14="http://schemas.microsoft.com/office/powerpoint/2010/main" val="403718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057" y="397079"/>
            <a:ext cx="5983096" cy="3108543"/>
          </a:xfrm>
          <a:prstGeom prst="rect">
            <a:avLst/>
          </a:prstGeom>
        </p:spPr>
        <p:txBody>
          <a:bodyPr wrap="square">
            <a:spAutoFit/>
          </a:bodyPr>
          <a:lstStyle/>
          <a:p>
            <a:r>
              <a:rPr lang="en-US" sz="2800" dirty="0">
                <a:solidFill>
                  <a:srgbClr val="333333"/>
                </a:solidFill>
                <a:latin typeface="Segoe UI Light" panose="020B0502040204020203" pitchFamily="34" charset="0"/>
                <a:cs typeface="Segoe UI Light" panose="020B0502040204020203" pitchFamily="34" charset="0"/>
              </a:rPr>
              <a:t>“What I think is so unsettling about the fake news cries now is that their audience has already sort of bought into this idea that journalism has no credibility or legitimacy. Therefore, by applying that term to credible outlets, it becomes much more believable.”</a:t>
            </a:r>
          </a:p>
        </p:txBody>
      </p:sp>
      <p:sp>
        <p:nvSpPr>
          <p:cNvPr id="3" name="Rectangle 2"/>
          <p:cNvSpPr/>
          <p:nvPr/>
        </p:nvSpPr>
        <p:spPr>
          <a:xfrm>
            <a:off x="7315200" y="6321058"/>
            <a:ext cx="4715435" cy="369332"/>
          </a:xfrm>
          <a:prstGeom prst="rect">
            <a:avLst/>
          </a:prstGeom>
        </p:spPr>
        <p:txBody>
          <a:bodyPr wrap="square">
            <a:spAutoFit/>
          </a:bodyPr>
          <a:lstStyle/>
          <a:p>
            <a:r>
              <a:rPr lang="en-US" dirty="0">
                <a:solidFill>
                  <a:srgbClr val="222222"/>
                </a:solidFill>
                <a:latin typeface="Segoe UI Light" panose="020B0502040204020203" pitchFamily="34" charset="0"/>
                <a:cs typeface="Segoe UI Light" panose="020B0502040204020203" pitchFamily="34" charset="0"/>
              </a:rPr>
              <a:t>(Angelo Carusone, president of Media Matters)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96293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499" y="462225"/>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How we consume news has changed</a:t>
            </a:r>
          </a:p>
        </p:txBody>
      </p:sp>
      <p:sp>
        <p:nvSpPr>
          <p:cNvPr id="3" name="TextBox 2"/>
          <p:cNvSpPr txBox="1"/>
          <p:nvPr/>
        </p:nvSpPr>
        <p:spPr>
          <a:xfrm>
            <a:off x="311499" y="1448638"/>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Algorithms replaced editors</a:t>
            </a:r>
          </a:p>
        </p:txBody>
      </p:sp>
      <p:sp>
        <p:nvSpPr>
          <p:cNvPr id="4" name="TextBox 3"/>
          <p:cNvSpPr txBox="1"/>
          <p:nvPr/>
        </p:nvSpPr>
        <p:spPr>
          <a:xfrm>
            <a:off x="311499" y="2435051"/>
            <a:ext cx="2662813" cy="923330"/>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Simple design platforms make fake news look real</a:t>
            </a:r>
          </a:p>
        </p:txBody>
      </p:sp>
      <p:sp>
        <p:nvSpPr>
          <p:cNvPr id="5" name="TextBox 4"/>
          <p:cNvSpPr txBox="1"/>
          <p:nvPr/>
        </p:nvSpPr>
        <p:spPr>
          <a:xfrm>
            <a:off x="311498" y="3421464"/>
            <a:ext cx="2662813" cy="923330"/>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“The media” isn’t sure how to handle “fake news”</a:t>
            </a:r>
          </a:p>
        </p:txBody>
      </p:sp>
      <p:sp>
        <p:nvSpPr>
          <p:cNvPr id="6" name="TextBox 5"/>
          <p:cNvSpPr txBox="1"/>
          <p:nvPr/>
        </p:nvSpPr>
        <p:spPr>
          <a:xfrm>
            <a:off x="311498" y="4684876"/>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Trust in institutions is at an all-time low</a:t>
            </a:r>
          </a:p>
        </p:txBody>
      </p:sp>
      <p:grpSp>
        <p:nvGrpSpPr>
          <p:cNvPr id="14" name="Group 13"/>
          <p:cNvGrpSpPr/>
          <p:nvPr/>
        </p:nvGrpSpPr>
        <p:grpSpPr>
          <a:xfrm>
            <a:off x="6462426" y="219446"/>
            <a:ext cx="1751176" cy="1473174"/>
            <a:chOff x="6893943" y="1602558"/>
            <a:chExt cx="1193583" cy="103711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082" y="2022442"/>
              <a:ext cx="617226" cy="61722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943" y="1627511"/>
              <a:ext cx="569752" cy="56975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300" y="1602558"/>
              <a:ext cx="617226" cy="617226"/>
            </a:xfrm>
            <a:prstGeom prst="rect">
              <a:avLst/>
            </a:prstGeom>
          </p:spPr>
        </p:pic>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6016" y="235346"/>
            <a:ext cx="886656" cy="886656"/>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5443" y="248667"/>
            <a:ext cx="836945" cy="836945"/>
          </a:xfrm>
          <a:prstGeom prst="rect">
            <a:avLst/>
          </a:prstGeom>
        </p:spPr>
      </p:pic>
      <p:pic>
        <p:nvPicPr>
          <p:cNvPr id="21" name="Picture 20" descr="https://img.buzzfeed.com/buzzfeed-static/static/2016-08/30/16/asset/buzzfeed-prod-web03/sub-buzz-29920-1472587727-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974" y="1301712"/>
            <a:ext cx="3342583" cy="22194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9"/>
          <a:stretch>
            <a:fillRect/>
          </a:stretch>
        </p:blipFill>
        <p:spPr>
          <a:xfrm>
            <a:off x="8547749" y="282719"/>
            <a:ext cx="2361214" cy="2234482"/>
          </a:xfrm>
          <a:prstGeom prst="rect">
            <a:avLst/>
          </a:prstGeom>
        </p:spPr>
      </p:pic>
      <p:pic>
        <p:nvPicPr>
          <p:cNvPr id="2050" name="Picture 2" descr="Image result for post-trut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727" y="2615256"/>
            <a:ext cx="3193365" cy="12291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30352" y="2435051"/>
            <a:ext cx="1357222" cy="638397"/>
          </a:xfrm>
          <a:prstGeom prst="rect">
            <a:avLst/>
          </a:prstGeom>
        </p:spPr>
      </p:pic>
      <p:pic>
        <p:nvPicPr>
          <p:cNvPr id="24" name="Picture 23">
            <a:extLst>
              <a:ext uri="{FF2B5EF4-FFF2-40B4-BE49-F238E27FC236}">
                <a16:creationId xmlns:a16="http://schemas.microsoft.com/office/drawing/2014/main" id="{690EB147-9BBA-42B1-A3DA-F0E5BCCB463D}"/>
              </a:ext>
            </a:extLst>
          </p:cNvPr>
          <p:cNvPicPr>
            <a:picLocks noChangeAspect="1"/>
          </p:cNvPicPr>
          <p:nvPr/>
        </p:nvPicPr>
        <p:blipFill>
          <a:blip r:embed="rId12"/>
          <a:stretch>
            <a:fillRect/>
          </a:stretch>
        </p:blipFill>
        <p:spPr>
          <a:xfrm>
            <a:off x="3541204" y="3676000"/>
            <a:ext cx="2948478" cy="2823469"/>
          </a:xfrm>
          <a:prstGeom prst="rect">
            <a:avLst/>
          </a:prstGeom>
        </p:spPr>
      </p:pic>
    </p:spTree>
    <p:extLst>
      <p:ext uri="{BB962C8B-B14F-4D97-AF65-F5344CB8AC3E}">
        <p14:creationId xmlns:p14="http://schemas.microsoft.com/office/powerpoint/2010/main" val="212042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6388" y="2879766"/>
            <a:ext cx="11695612" cy="1250867"/>
          </a:xfrm>
          <a:prstGeom prst="rect">
            <a:avLst/>
          </a:prstGeom>
        </p:spPr>
      </p:pic>
    </p:spTree>
    <p:extLst>
      <p:ext uri="{BB962C8B-B14F-4D97-AF65-F5344CB8AC3E}">
        <p14:creationId xmlns:p14="http://schemas.microsoft.com/office/powerpoint/2010/main" val="61727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745067"/>
            <a:ext cx="7100711"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“If we are not serious about facts and what’s true and what’s not, and particularly in an age of social media when so many people are getting their information in sound bites and off their phones, if we can’t discriminate between serious arguments and propaganda, then we have problems.”</a:t>
            </a:r>
          </a:p>
        </p:txBody>
      </p:sp>
      <p:sp>
        <p:nvSpPr>
          <p:cNvPr id="5" name="Rectangle 4"/>
          <p:cNvSpPr/>
          <p:nvPr/>
        </p:nvSpPr>
        <p:spPr>
          <a:xfrm>
            <a:off x="9402770" y="6306511"/>
            <a:ext cx="1736373" cy="369332"/>
          </a:xfrm>
          <a:prstGeom prst="rect">
            <a:avLst/>
          </a:prstGeom>
        </p:spPr>
        <p:txBody>
          <a:bodyPr wrap="none">
            <a:spAutoFit/>
          </a:bodyPr>
          <a:lstStyle/>
          <a:p>
            <a:r>
              <a:rPr lang="en-US" dirty="0">
                <a:solidFill>
                  <a:srgbClr val="222222"/>
                </a:solidFill>
                <a:latin typeface="Segoe UI Light" panose="020B0502040204020203" pitchFamily="34" charset="0"/>
                <a:cs typeface="Segoe UI Light" panose="020B0502040204020203" pitchFamily="34" charset="0"/>
              </a:rPr>
              <a:t>(Barack Obama)</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77653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ew have a lot of confidence in information from professional news outlets or friends and family, though majorities show at least some trust in both, but social media garners less trust than ei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894" y="409595"/>
            <a:ext cx="6138400" cy="583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020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499" y="462225"/>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How we consume news has changed</a:t>
            </a:r>
          </a:p>
        </p:txBody>
      </p:sp>
      <p:sp>
        <p:nvSpPr>
          <p:cNvPr id="3" name="TextBox 2"/>
          <p:cNvSpPr txBox="1"/>
          <p:nvPr/>
        </p:nvSpPr>
        <p:spPr>
          <a:xfrm>
            <a:off x="311499" y="1448638"/>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Algorithms replaced editors</a:t>
            </a:r>
          </a:p>
        </p:txBody>
      </p:sp>
      <p:sp>
        <p:nvSpPr>
          <p:cNvPr id="4" name="TextBox 3"/>
          <p:cNvSpPr txBox="1"/>
          <p:nvPr/>
        </p:nvSpPr>
        <p:spPr>
          <a:xfrm>
            <a:off x="311499" y="2435051"/>
            <a:ext cx="2662813" cy="923330"/>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Simple design platforms make fake news look real</a:t>
            </a:r>
          </a:p>
        </p:txBody>
      </p:sp>
      <p:sp>
        <p:nvSpPr>
          <p:cNvPr id="5" name="TextBox 4"/>
          <p:cNvSpPr txBox="1"/>
          <p:nvPr/>
        </p:nvSpPr>
        <p:spPr>
          <a:xfrm>
            <a:off x="311498" y="3421464"/>
            <a:ext cx="2662813" cy="923330"/>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“The media” isn’t sure how to handle “fake news”</a:t>
            </a:r>
          </a:p>
        </p:txBody>
      </p:sp>
      <p:sp>
        <p:nvSpPr>
          <p:cNvPr id="6" name="TextBox 5"/>
          <p:cNvSpPr txBox="1"/>
          <p:nvPr/>
        </p:nvSpPr>
        <p:spPr>
          <a:xfrm>
            <a:off x="311498" y="4684876"/>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Trust in institutions is at an all-time low</a:t>
            </a:r>
          </a:p>
        </p:txBody>
      </p:sp>
      <p:sp>
        <p:nvSpPr>
          <p:cNvPr id="7" name="TextBox 6"/>
          <p:cNvSpPr txBox="1"/>
          <p:nvPr/>
        </p:nvSpPr>
        <p:spPr>
          <a:xfrm>
            <a:off x="311497" y="5671289"/>
            <a:ext cx="2662813" cy="646331"/>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We don’t want to burst our filter bubbles</a:t>
            </a:r>
          </a:p>
        </p:txBody>
      </p:sp>
      <p:grpSp>
        <p:nvGrpSpPr>
          <p:cNvPr id="14" name="Group 13"/>
          <p:cNvGrpSpPr/>
          <p:nvPr/>
        </p:nvGrpSpPr>
        <p:grpSpPr>
          <a:xfrm>
            <a:off x="6462426" y="219446"/>
            <a:ext cx="1751176" cy="1473174"/>
            <a:chOff x="6893943" y="1602558"/>
            <a:chExt cx="1193583" cy="103711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082" y="2022442"/>
              <a:ext cx="617226" cy="61722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943" y="1627511"/>
              <a:ext cx="569752" cy="56975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300" y="1602558"/>
              <a:ext cx="617226" cy="617226"/>
            </a:xfrm>
            <a:prstGeom prst="rect">
              <a:avLst/>
            </a:prstGeom>
          </p:spPr>
        </p:pic>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6016" y="235346"/>
            <a:ext cx="886656" cy="886656"/>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5443" y="248667"/>
            <a:ext cx="836945" cy="836945"/>
          </a:xfrm>
          <a:prstGeom prst="rect">
            <a:avLst/>
          </a:prstGeom>
        </p:spPr>
      </p:pic>
      <p:pic>
        <p:nvPicPr>
          <p:cNvPr id="21" name="Picture 20" descr="https://img.buzzfeed.com/buzzfeed-static/static/2016-08/30/16/asset/buzzfeed-prod-web03/sub-buzz-29920-1472587727-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974" y="1301712"/>
            <a:ext cx="3342583" cy="22194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9"/>
          <a:stretch>
            <a:fillRect/>
          </a:stretch>
        </p:blipFill>
        <p:spPr>
          <a:xfrm>
            <a:off x="8547749" y="282719"/>
            <a:ext cx="2361214" cy="2234482"/>
          </a:xfrm>
          <a:prstGeom prst="rect">
            <a:avLst/>
          </a:prstGeom>
        </p:spPr>
      </p:pic>
      <p:pic>
        <p:nvPicPr>
          <p:cNvPr id="23" name="Picture 2" descr="Image result for red feed blue fe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9375" y="3942503"/>
            <a:ext cx="4388199" cy="27133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post-truth"/>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4727" y="2615256"/>
            <a:ext cx="3193365" cy="12291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0352" y="2435051"/>
            <a:ext cx="1357222" cy="638397"/>
          </a:xfrm>
          <a:prstGeom prst="rect">
            <a:avLst/>
          </a:prstGeom>
        </p:spPr>
      </p:pic>
      <p:pic>
        <p:nvPicPr>
          <p:cNvPr id="25" name="Picture 24"/>
          <p:cNvPicPr>
            <a:picLocks noChangeAspect="1"/>
          </p:cNvPicPr>
          <p:nvPr/>
        </p:nvPicPr>
        <p:blipFill>
          <a:blip r:embed="rId13"/>
          <a:stretch>
            <a:fillRect/>
          </a:stretch>
        </p:blipFill>
        <p:spPr>
          <a:xfrm>
            <a:off x="3541204" y="3676000"/>
            <a:ext cx="2948478" cy="2823469"/>
          </a:xfrm>
          <a:prstGeom prst="rect">
            <a:avLst/>
          </a:prstGeom>
        </p:spPr>
      </p:pic>
    </p:spTree>
    <p:extLst>
      <p:ext uri="{BB962C8B-B14F-4D97-AF65-F5344CB8AC3E}">
        <p14:creationId xmlns:p14="http://schemas.microsoft.com/office/powerpoint/2010/main" val="211244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1712" y="2648004"/>
            <a:ext cx="6396915" cy="3154908"/>
          </a:xfrm>
          <a:prstGeom prst="rect">
            <a:avLst/>
          </a:prstGeom>
        </p:spPr>
      </p:pic>
      <p:pic>
        <p:nvPicPr>
          <p:cNvPr id="4" name="Picture 3"/>
          <p:cNvPicPr>
            <a:picLocks noChangeAspect="1"/>
          </p:cNvPicPr>
          <p:nvPr/>
        </p:nvPicPr>
        <p:blipFill>
          <a:blip r:embed="rId4"/>
          <a:stretch>
            <a:fillRect/>
          </a:stretch>
        </p:blipFill>
        <p:spPr>
          <a:xfrm>
            <a:off x="281712" y="31937"/>
            <a:ext cx="12192000" cy="2360043"/>
          </a:xfrm>
          <a:prstGeom prst="rect">
            <a:avLst/>
          </a:prstGeom>
        </p:spPr>
      </p:pic>
      <p:pic>
        <p:nvPicPr>
          <p:cNvPr id="6" name="Picture 5"/>
          <p:cNvPicPr>
            <a:picLocks noChangeAspect="1"/>
          </p:cNvPicPr>
          <p:nvPr/>
        </p:nvPicPr>
        <p:blipFill>
          <a:blip r:embed="rId5"/>
          <a:stretch>
            <a:fillRect/>
          </a:stretch>
        </p:blipFill>
        <p:spPr>
          <a:xfrm>
            <a:off x="6377712" y="2648004"/>
            <a:ext cx="5658100" cy="2489800"/>
          </a:xfrm>
          <a:prstGeom prst="rect">
            <a:avLst/>
          </a:prstGeom>
        </p:spPr>
      </p:pic>
    </p:spTree>
    <p:extLst>
      <p:ext uri="{BB962C8B-B14F-4D97-AF65-F5344CB8AC3E}">
        <p14:creationId xmlns:p14="http://schemas.microsoft.com/office/powerpoint/2010/main" val="4005096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752" y="453910"/>
            <a:ext cx="6096000" cy="3970318"/>
          </a:xfrm>
          <a:prstGeom prst="rect">
            <a:avLst/>
          </a:prstGeom>
        </p:spPr>
        <p:txBody>
          <a:bodyPr>
            <a:spAutoFit/>
          </a:bodyPr>
          <a:lstStyle/>
          <a:p>
            <a:r>
              <a:rPr lang="en-US" sz="2800" dirty="0">
                <a:solidFill>
                  <a:srgbClr val="222222"/>
                </a:solidFill>
                <a:latin typeface="Segoe UI Light" panose="020B0502040204020203" pitchFamily="34" charset="0"/>
                <a:cs typeface="Segoe UI Light" panose="020B0502040204020203" pitchFamily="34" charset="0"/>
              </a:rPr>
              <a:t>“We’re in a highly-polarized, partisan time. It’s very hard to find a union between Democrats and Republicans. So if you think about it, who’s the authority when it comes to fact-checking? Finding a non-partisan, independent authority that can say this is true and this is false is very difficult today.”</a:t>
            </a:r>
            <a:endParaRPr lang="en-US" sz="2800" dirty="0">
              <a:latin typeface="Segoe UI Light" panose="020B0502040204020203" pitchFamily="34" charset="0"/>
              <a:cs typeface="Segoe UI Light" panose="020B0502040204020203" pitchFamily="34" charset="0"/>
            </a:endParaRPr>
          </a:p>
        </p:txBody>
      </p:sp>
      <p:sp>
        <p:nvSpPr>
          <p:cNvPr id="3" name="Rectangle 2"/>
          <p:cNvSpPr/>
          <p:nvPr/>
        </p:nvSpPr>
        <p:spPr>
          <a:xfrm>
            <a:off x="6716311" y="6211468"/>
            <a:ext cx="5144806" cy="369332"/>
          </a:xfrm>
          <a:prstGeom prst="rect">
            <a:avLst/>
          </a:prstGeom>
        </p:spPr>
        <p:txBody>
          <a:bodyPr wrap="none">
            <a:spAutoFit/>
          </a:bodyPr>
          <a:lstStyle/>
          <a:p>
            <a:r>
              <a:rPr lang="en-US" dirty="0">
                <a:solidFill>
                  <a:srgbClr val="222222"/>
                </a:solidFill>
                <a:latin typeface="Segoe UI Light" panose="020B0502040204020203" pitchFamily="34" charset="0"/>
                <a:cs typeface="Segoe UI Light" panose="020B0502040204020203" pitchFamily="34" charset="0"/>
              </a:rPr>
              <a:t>(Adam Berinsky, a political science professor at MIT)</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8708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3B0C-9E9F-4989-9D52-36CB8B5AD192}"/>
              </a:ext>
            </a:extLst>
          </p:cNvPr>
          <p:cNvSpPr>
            <a:spLocks noGrp="1"/>
          </p:cNvSpPr>
          <p:nvPr>
            <p:ph type="title"/>
          </p:nvPr>
        </p:nvSpPr>
        <p:spPr>
          <a:xfrm>
            <a:off x="838200" y="954364"/>
            <a:ext cx="10515600" cy="2852737"/>
          </a:xfrm>
        </p:spPr>
        <p:txBody>
          <a:bodyPr/>
          <a:lstStyle/>
          <a:p>
            <a:pPr algn="ctr"/>
            <a:r>
              <a:rPr lang="en-US" dirty="0">
                <a:latin typeface="Segoe UI Light" panose="020B0502040204020203" pitchFamily="34" charset="0"/>
                <a:cs typeface="Segoe UI Light" panose="020B0502040204020203" pitchFamily="34" charset="0"/>
              </a:rPr>
              <a:t>What’s Being Done About It?</a:t>
            </a:r>
          </a:p>
        </p:txBody>
      </p:sp>
    </p:spTree>
    <p:extLst>
      <p:ext uri="{BB962C8B-B14F-4D97-AF65-F5344CB8AC3E}">
        <p14:creationId xmlns:p14="http://schemas.microsoft.com/office/powerpoint/2010/main" val="3926617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assets.pewresearch.org/wp-content/uploads/sites/13/2016/12/14150535/PJ_2016.12.15_fake-news_0-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531" y="475438"/>
            <a:ext cx="7854937" cy="605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837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5100" y="597898"/>
            <a:ext cx="12020814" cy="2091514"/>
          </a:xfrm>
          <a:prstGeom prst="rect">
            <a:avLst/>
          </a:prstGeom>
        </p:spPr>
      </p:pic>
      <p:pic>
        <p:nvPicPr>
          <p:cNvPr id="4" name="Picture 3"/>
          <p:cNvPicPr>
            <a:picLocks noChangeAspect="1"/>
          </p:cNvPicPr>
          <p:nvPr/>
        </p:nvPicPr>
        <p:blipFill>
          <a:blip r:embed="rId4"/>
          <a:stretch>
            <a:fillRect/>
          </a:stretch>
        </p:blipFill>
        <p:spPr>
          <a:xfrm>
            <a:off x="400481" y="3747247"/>
            <a:ext cx="11925433" cy="1793374"/>
          </a:xfrm>
          <a:prstGeom prst="rect">
            <a:avLst/>
          </a:prstGeom>
        </p:spPr>
      </p:pic>
    </p:spTree>
    <p:extLst>
      <p:ext uri="{BB962C8B-B14F-4D97-AF65-F5344CB8AC3E}">
        <p14:creationId xmlns:p14="http://schemas.microsoft.com/office/powerpoint/2010/main" val="403501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46325"/>
            <a:ext cx="12192000" cy="5565350"/>
          </a:xfrm>
          <a:prstGeom prst="rect">
            <a:avLst/>
          </a:prstGeom>
        </p:spPr>
      </p:pic>
    </p:spTree>
    <p:extLst>
      <p:ext uri="{BB962C8B-B14F-4D97-AF65-F5344CB8AC3E}">
        <p14:creationId xmlns:p14="http://schemas.microsoft.com/office/powerpoint/2010/main" val="1605119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1EB043-5ECB-43F6-A4CD-998EA725D4E5}"/>
              </a:ext>
            </a:extLst>
          </p:cNvPr>
          <p:cNvPicPr>
            <a:picLocks noChangeAspect="1"/>
          </p:cNvPicPr>
          <p:nvPr/>
        </p:nvPicPr>
        <p:blipFill>
          <a:blip r:embed="rId3"/>
          <a:stretch>
            <a:fillRect/>
          </a:stretch>
        </p:blipFill>
        <p:spPr>
          <a:xfrm>
            <a:off x="0" y="2335760"/>
            <a:ext cx="12192000" cy="2186480"/>
          </a:xfrm>
          <a:prstGeom prst="rect">
            <a:avLst/>
          </a:prstGeom>
        </p:spPr>
      </p:pic>
    </p:spTree>
    <p:extLst>
      <p:ext uri="{BB962C8B-B14F-4D97-AF65-F5344CB8AC3E}">
        <p14:creationId xmlns:p14="http://schemas.microsoft.com/office/powerpoint/2010/main" val="3265181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393188-BA9C-4B36-BE52-3E4914BBCD3E}"/>
              </a:ext>
            </a:extLst>
          </p:cNvPr>
          <p:cNvPicPr>
            <a:picLocks noChangeAspect="1"/>
          </p:cNvPicPr>
          <p:nvPr/>
        </p:nvPicPr>
        <p:blipFill>
          <a:blip r:embed="rId3"/>
          <a:stretch>
            <a:fillRect/>
          </a:stretch>
        </p:blipFill>
        <p:spPr>
          <a:xfrm>
            <a:off x="71437" y="585787"/>
            <a:ext cx="12049125" cy="5686425"/>
          </a:xfrm>
          <a:prstGeom prst="rect">
            <a:avLst/>
          </a:prstGeom>
        </p:spPr>
      </p:pic>
    </p:spTree>
    <p:extLst>
      <p:ext uri="{BB962C8B-B14F-4D97-AF65-F5344CB8AC3E}">
        <p14:creationId xmlns:p14="http://schemas.microsoft.com/office/powerpoint/2010/main" val="2151310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034" y="219740"/>
            <a:ext cx="5695156" cy="6001643"/>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Fake News …</a:t>
            </a:r>
          </a:p>
          <a:p>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blatantly and verifiably false information.</a:t>
            </a:r>
          </a:p>
          <a:p>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intentionally created to deceive, trick, or confuse. </a:t>
            </a:r>
          </a:p>
          <a:p>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most often disseminated from sites created solely for fake news stories. </a:t>
            </a:r>
          </a:p>
          <a:p>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clickbait intended to generate advertising revenue.</a:t>
            </a:r>
          </a:p>
          <a:p>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confusing and hard to define because the term is often misused.</a:t>
            </a:r>
          </a:p>
        </p:txBody>
      </p:sp>
      <p:sp>
        <p:nvSpPr>
          <p:cNvPr id="3" name="TextBox 2"/>
          <p:cNvSpPr txBox="1"/>
          <p:nvPr/>
        </p:nvSpPr>
        <p:spPr>
          <a:xfrm>
            <a:off x="6175744" y="219740"/>
            <a:ext cx="5932967" cy="637097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a:t>
            </a:r>
            <a:r>
              <a:rPr lang="en-US" sz="2400" b="1" dirty="0">
                <a:latin typeface="Segoe UI Light" panose="020B0502040204020203" pitchFamily="34" charset="0"/>
                <a:cs typeface="Segoe UI Light" panose="020B0502040204020203" pitchFamily="34" charset="0"/>
              </a:rPr>
              <a:t>NOT</a:t>
            </a:r>
            <a:r>
              <a:rPr lang="en-US" sz="2400" dirty="0">
                <a:latin typeface="Segoe UI Light" panose="020B0502040204020203" pitchFamily="34" charset="0"/>
                <a:cs typeface="Segoe UI Light" panose="020B0502040204020203" pitchFamily="34" charset="0"/>
              </a:rPr>
              <a:t> always easy to identify at first (or second) glance.</a:t>
            </a:r>
          </a:p>
          <a:p>
            <a:pPr marL="342900" indent="-342900">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a:t>
            </a:r>
            <a:r>
              <a:rPr lang="en-US" sz="2400" b="1" dirty="0">
                <a:latin typeface="Segoe UI Light" panose="020B0502040204020203" pitchFamily="34" charset="0"/>
                <a:cs typeface="Segoe UI Light" panose="020B0502040204020203" pitchFamily="34" charset="0"/>
              </a:rPr>
              <a:t>NOT</a:t>
            </a:r>
            <a:r>
              <a:rPr lang="en-US" sz="2400" dirty="0">
                <a:latin typeface="Segoe UI Light" panose="020B0502040204020203" pitchFamily="34" charset="0"/>
                <a:cs typeface="Segoe UI Light" panose="020B0502040204020203" pitchFamily="34" charset="0"/>
              </a:rPr>
              <a:t> just a problem in the U.S. </a:t>
            </a:r>
          </a:p>
          <a:p>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a:t>
            </a:r>
            <a:r>
              <a:rPr lang="en-US" sz="2400" b="1" dirty="0">
                <a:latin typeface="Segoe UI Light" panose="020B0502040204020203" pitchFamily="34" charset="0"/>
                <a:cs typeface="Segoe UI Light" panose="020B0502040204020203" pitchFamily="34" charset="0"/>
              </a:rPr>
              <a:t>NOT</a:t>
            </a:r>
            <a:r>
              <a:rPr lang="en-US" sz="2400" dirty="0">
                <a:latin typeface="Segoe UI Light" panose="020B0502040204020203" pitchFamily="34" charset="0"/>
                <a:cs typeface="Segoe UI Light" panose="020B0502040204020203" pitchFamily="34" charset="0"/>
              </a:rPr>
              <a:t> the same as unverified news.</a:t>
            </a:r>
          </a:p>
          <a:p>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a:t>
            </a:r>
            <a:r>
              <a:rPr lang="en-US" sz="2400" b="1" dirty="0">
                <a:latin typeface="Segoe UI Light" panose="020B0502040204020203" pitchFamily="34" charset="0"/>
                <a:cs typeface="Segoe UI Light" panose="020B0502040204020203" pitchFamily="34" charset="0"/>
              </a:rPr>
              <a:t>NOT</a:t>
            </a:r>
            <a:r>
              <a:rPr lang="en-US" sz="2400" dirty="0">
                <a:latin typeface="Segoe UI Light" panose="020B0502040204020203" pitchFamily="34" charset="0"/>
                <a:cs typeface="Segoe UI Light" panose="020B0502040204020203" pitchFamily="34" charset="0"/>
              </a:rPr>
              <a:t> the same as opinion, biased, slanted, or tilted news.</a:t>
            </a:r>
          </a:p>
          <a:p>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is </a:t>
            </a:r>
            <a:r>
              <a:rPr lang="en-US" sz="2400" b="1" dirty="0">
                <a:latin typeface="Segoe UI Light" panose="020B0502040204020203" pitchFamily="34" charset="0"/>
                <a:cs typeface="Segoe UI Light" panose="020B0502040204020203" pitchFamily="34" charset="0"/>
              </a:rPr>
              <a:t>NOT</a:t>
            </a:r>
            <a:r>
              <a:rPr lang="en-US" sz="2400" dirty="0">
                <a:latin typeface="Segoe UI Light" panose="020B0502040204020203" pitchFamily="34" charset="0"/>
                <a:cs typeface="Segoe UI Light" panose="020B0502040204020203" pitchFamily="34" charset="0"/>
              </a:rPr>
              <a:t> just news you don’t like or don’t want to be true, based on your personal beliefs.</a:t>
            </a:r>
          </a:p>
          <a:p>
            <a:pPr marL="342900" indent="-342900">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1266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is was Google's featured answer for a query about a California gun control bill in October 2016. Hours after Medium co-founder Ev Williams blogged about the answer, it was changed.">
            <a:extLst>
              <a:ext uri="{FF2B5EF4-FFF2-40B4-BE49-F238E27FC236}">
                <a16:creationId xmlns:a16="http://schemas.microsoft.com/office/drawing/2014/main" id="{F50C3D98-D30D-4D5E-ADD3-710CDA284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400050"/>
            <a:ext cx="95250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98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11BAC9-6BD8-438B-A6AE-79A19C9DFD54}"/>
              </a:ext>
            </a:extLst>
          </p:cNvPr>
          <p:cNvPicPr>
            <a:picLocks noChangeAspect="1"/>
          </p:cNvPicPr>
          <p:nvPr/>
        </p:nvPicPr>
        <p:blipFill>
          <a:blip r:embed="rId3"/>
          <a:stretch>
            <a:fillRect/>
          </a:stretch>
        </p:blipFill>
        <p:spPr>
          <a:xfrm>
            <a:off x="0" y="374908"/>
            <a:ext cx="12192000" cy="6108184"/>
          </a:xfrm>
          <a:prstGeom prst="rect">
            <a:avLst/>
          </a:prstGeom>
        </p:spPr>
      </p:pic>
    </p:spTree>
    <p:extLst>
      <p:ext uri="{BB962C8B-B14F-4D97-AF65-F5344CB8AC3E}">
        <p14:creationId xmlns:p14="http://schemas.microsoft.com/office/powerpoint/2010/main" val="4207053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actCheck_Apr7.png">
            <a:extLst>
              <a:ext uri="{FF2B5EF4-FFF2-40B4-BE49-F238E27FC236}">
                <a16:creationId xmlns:a16="http://schemas.microsoft.com/office/drawing/2014/main" id="{6C76FFBA-A029-4AA7-88BC-0C09CF28B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0"/>
            <a:ext cx="8075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170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a:extLst>
              <a:ext uri="{FF2B5EF4-FFF2-40B4-BE49-F238E27FC236}">
                <a16:creationId xmlns:a16="http://schemas.microsoft.com/office/drawing/2014/main" id="{B0916973-573D-49A0-9208-1B50A76CD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0"/>
            <a:ext cx="8929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689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3457" y="794494"/>
            <a:ext cx="4352925" cy="4819650"/>
          </a:xfrm>
          <a:prstGeom prst="rect">
            <a:avLst/>
          </a:prstGeom>
        </p:spPr>
      </p:pic>
      <p:pic>
        <p:nvPicPr>
          <p:cNvPr id="3" name="Picture 2"/>
          <p:cNvPicPr>
            <a:picLocks noChangeAspect="1"/>
          </p:cNvPicPr>
          <p:nvPr/>
        </p:nvPicPr>
        <p:blipFill>
          <a:blip r:embed="rId4"/>
          <a:stretch>
            <a:fillRect/>
          </a:stretch>
        </p:blipFill>
        <p:spPr>
          <a:xfrm>
            <a:off x="6104572" y="794494"/>
            <a:ext cx="4371975" cy="4981575"/>
          </a:xfrm>
          <a:prstGeom prst="rect">
            <a:avLst/>
          </a:prstGeom>
        </p:spPr>
      </p:pic>
    </p:spTree>
    <p:extLst>
      <p:ext uri="{BB962C8B-B14F-4D97-AF65-F5344CB8AC3E}">
        <p14:creationId xmlns:p14="http://schemas.microsoft.com/office/powerpoint/2010/main" val="1121257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824" y="285928"/>
            <a:ext cx="7621681" cy="2071358"/>
          </a:xfrm>
          <a:prstGeom prst="rect">
            <a:avLst/>
          </a:prstGeom>
        </p:spPr>
      </p:pic>
      <p:pic>
        <p:nvPicPr>
          <p:cNvPr id="6" name="Picture 2" descr="https://static01.nyt.com/images/2016/12/15/business/15FACEBOOK2/15FACEBOOK2-master76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5835" y="1921169"/>
            <a:ext cx="8086165" cy="454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50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ctechcrunch2011.files.wordpress.com/2017/04/facebook-report-false-news.png?w=680&amp;h=618">
            <a:extLst>
              <a:ext uri="{FF2B5EF4-FFF2-40B4-BE49-F238E27FC236}">
                <a16:creationId xmlns:a16="http://schemas.microsoft.com/office/drawing/2014/main" id="{BEBA9CD4-409F-4A85-AC0A-9D085E3E7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353253"/>
            <a:ext cx="6477000" cy="588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936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tatic01.nyt.com/images/2016/12/15/business/15FACEBOOK2/15FACEBOOK2-master7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2" y="1016818"/>
            <a:ext cx="8086165" cy="45484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808133" y="2581870"/>
            <a:ext cx="6096000" cy="1569660"/>
          </a:xfrm>
          <a:prstGeom prst="rect">
            <a:avLst/>
          </a:prstGeom>
        </p:spPr>
        <p:txBody>
          <a:bodyPr>
            <a:spAutoFit/>
          </a:bodyPr>
          <a:lstStyle/>
          <a:p>
            <a:r>
              <a:rPr lang="en-US" sz="2400" dirty="0">
                <a:solidFill>
                  <a:srgbClr val="000000"/>
                </a:solidFill>
                <a:latin typeface="Segoe UI Light" panose="020B0502040204020203" pitchFamily="34" charset="0"/>
                <a:cs typeface="Segoe UI Light" panose="020B0502040204020203" pitchFamily="34" charset="0"/>
              </a:rPr>
              <a:t>Notably, Facebook is not labeling these stories "fake" or "false." It's using the euphemistic term "disputed," which literally means "debated.“</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26003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10679"/>
            <a:ext cx="12192000" cy="2041159"/>
          </a:xfrm>
          <a:prstGeom prst="rect">
            <a:avLst/>
          </a:prstGeom>
        </p:spPr>
      </p:pic>
      <p:pic>
        <p:nvPicPr>
          <p:cNvPr id="3" name="Picture 2"/>
          <p:cNvPicPr>
            <a:picLocks noChangeAspect="1"/>
          </p:cNvPicPr>
          <p:nvPr/>
        </p:nvPicPr>
        <p:blipFill>
          <a:blip r:embed="rId4"/>
          <a:stretch>
            <a:fillRect/>
          </a:stretch>
        </p:blipFill>
        <p:spPr>
          <a:xfrm>
            <a:off x="0" y="3951793"/>
            <a:ext cx="12192000" cy="1715541"/>
          </a:xfrm>
          <a:prstGeom prst="rect">
            <a:avLst/>
          </a:prstGeom>
        </p:spPr>
      </p:pic>
    </p:spTree>
    <p:extLst>
      <p:ext uri="{BB962C8B-B14F-4D97-AF65-F5344CB8AC3E}">
        <p14:creationId xmlns:p14="http://schemas.microsoft.com/office/powerpoint/2010/main" val="3454162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45364" y="0"/>
            <a:ext cx="9501271" cy="6858000"/>
          </a:xfrm>
          <a:prstGeom prst="rect">
            <a:avLst/>
          </a:prstGeom>
        </p:spPr>
      </p:pic>
    </p:spTree>
    <p:extLst>
      <p:ext uri="{BB962C8B-B14F-4D97-AF65-F5344CB8AC3E}">
        <p14:creationId xmlns:p14="http://schemas.microsoft.com/office/powerpoint/2010/main" val="19080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2894" y="868073"/>
            <a:ext cx="11582400" cy="4031873"/>
          </a:xfrm>
          <a:prstGeom prst="rect">
            <a:avLst/>
          </a:prstGeom>
        </p:spPr>
        <p:txBody>
          <a:bodyPr wrap="square">
            <a:spAutoFit/>
          </a:bodyPr>
          <a:lstStyle/>
          <a:p>
            <a:r>
              <a:rPr lang="en-US" sz="3200" dirty="0">
                <a:solidFill>
                  <a:srgbClr val="222222"/>
                </a:solidFill>
                <a:latin typeface="Segoe UI Light" panose="020B0502040204020203" pitchFamily="34" charset="0"/>
                <a:cs typeface="Segoe UI Light" panose="020B0502040204020203" pitchFamily="34" charset="0"/>
              </a:rPr>
              <a:t>“We’ve used this phrase so many times in the past two months that it’s almost lost meaning — partly because it </a:t>
            </a:r>
            <a:r>
              <a:rPr lang="en-US" sz="3200" dirty="0">
                <a:latin typeface="Segoe UI Light" panose="020B0502040204020203" pitchFamily="34" charset="0"/>
                <a:cs typeface="Segoe UI Light" panose="020B0502040204020203" pitchFamily="34" charset="0"/>
              </a:rPr>
              <a:t>can mean</a:t>
            </a:r>
            <a:r>
              <a:rPr lang="en-US" sz="3200" dirty="0">
                <a:solidFill>
                  <a:srgbClr val="222222"/>
                </a:solidFill>
                <a:latin typeface="Segoe UI Light" panose="020B0502040204020203" pitchFamily="34" charset="0"/>
                <a:cs typeface="Segoe UI Light" panose="020B0502040204020203" pitchFamily="34" charset="0"/>
              </a:rPr>
              <a:t> so many different things. </a:t>
            </a:r>
          </a:p>
          <a:p>
            <a:endParaRPr lang="en-US" sz="3200" dirty="0">
              <a:solidFill>
                <a:srgbClr val="222222"/>
              </a:solidFill>
              <a:latin typeface="Segoe UI Light" panose="020B0502040204020203" pitchFamily="34" charset="0"/>
              <a:cs typeface="Segoe UI Light" panose="020B0502040204020203" pitchFamily="34" charset="0"/>
            </a:endParaRPr>
          </a:p>
          <a:p>
            <a:r>
              <a:rPr lang="en-US" sz="3200" dirty="0">
                <a:solidFill>
                  <a:srgbClr val="222222"/>
                </a:solidFill>
                <a:latin typeface="Segoe UI Light" panose="020B0502040204020203" pitchFamily="34" charset="0"/>
                <a:cs typeface="Segoe UI Light" panose="020B0502040204020203" pitchFamily="34" charset="0"/>
              </a:rPr>
              <a:t>Depending on who you talk to, ‘fake news’ may refer to satirical news, hoaxes, news that’s clumsily framed or outright wrong, propaganda, lies destined for viral clicks and advertising dollars, politically motivated half-truths, and more.”</a:t>
            </a:r>
          </a:p>
        </p:txBody>
      </p:sp>
      <p:sp>
        <p:nvSpPr>
          <p:cNvPr id="4" name="Rectangle 3"/>
          <p:cNvSpPr/>
          <p:nvPr/>
        </p:nvSpPr>
        <p:spPr>
          <a:xfrm>
            <a:off x="9402770" y="6306511"/>
            <a:ext cx="2201757" cy="369332"/>
          </a:xfrm>
          <a:prstGeom prst="rect">
            <a:avLst/>
          </a:prstGeom>
        </p:spPr>
        <p:txBody>
          <a:bodyPr wrap="none">
            <a:spAutoFit/>
          </a:bodyPr>
          <a:lstStyle/>
          <a:p>
            <a:r>
              <a:rPr lang="en-US" dirty="0">
                <a:solidFill>
                  <a:srgbClr val="222222"/>
                </a:solidFill>
                <a:latin typeface="Segoe UI Light" panose="020B0502040204020203" pitchFamily="34" charset="0"/>
                <a:cs typeface="Segoe UI Light" panose="020B0502040204020203" pitchFamily="34" charset="0"/>
              </a:rPr>
              <a:t>(FiveThirtyEight.com)</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19310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bs.twimg.com/media/C6B62taU8AAf1rr.jpg">
            <a:extLst>
              <a:ext uri="{FF2B5EF4-FFF2-40B4-BE49-F238E27FC236}">
                <a16:creationId xmlns:a16="http://schemas.microsoft.com/office/drawing/2014/main" id="{BDB7E989-D512-4501-B170-60E0541F9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89" y="2142710"/>
            <a:ext cx="5250043" cy="23100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amz.mshcdn.com/ekTq-VxdocDawrcPzcGZOBvM3Ow=/fit-in/1200x9600/https%3A%2F%2Fblueprint-api-production.s3.amazonaws.com%2Fuploads%2Fcard%2Fimage%2F403656%2F06bc7b78-102b-4e5d-9b84-9d0f04c8c4a1.png">
            <a:extLst>
              <a:ext uri="{FF2B5EF4-FFF2-40B4-BE49-F238E27FC236}">
                <a16:creationId xmlns:a16="http://schemas.microsoft.com/office/drawing/2014/main" id="{F890F760-2420-4AFE-A224-D9D28C1D9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225" y="642731"/>
            <a:ext cx="6218314" cy="278626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amz.mshcdn.com/UBctC3jBObtychDouSEAbnJRH6w=/fit-in/1200x9600/https%3A%2F%2Fblueprint-api-production.s3.amazonaws.com%2Fuploads%2Fcard%2Fimage%2F403658%2F464bd5d8-f6ba-412e-87b6-faf2c7c732f0.png">
            <a:extLst>
              <a:ext uri="{FF2B5EF4-FFF2-40B4-BE49-F238E27FC236}">
                <a16:creationId xmlns:a16="http://schemas.microsoft.com/office/drawing/2014/main" id="{2F7247F9-4949-4544-BF1E-D08F86027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043" y="3906078"/>
            <a:ext cx="6126679" cy="2574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73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ctechcrunch2011.files.wordpress.com/2017/04/facebook-false-news-tips.png?w=680&amp;h=447">
            <a:extLst>
              <a:ext uri="{FF2B5EF4-FFF2-40B4-BE49-F238E27FC236}">
                <a16:creationId xmlns:a16="http://schemas.microsoft.com/office/drawing/2014/main" id="{F147CB5D-9619-4F8F-9F83-F404B74D8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938499" y="562914"/>
            <a:ext cx="8315002" cy="546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190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955538-4E3C-4DA5-8E5F-88309422C3B6}"/>
              </a:ext>
            </a:extLst>
          </p:cNvPr>
          <p:cNvPicPr>
            <a:picLocks noChangeAspect="1"/>
          </p:cNvPicPr>
          <p:nvPr/>
        </p:nvPicPr>
        <p:blipFill>
          <a:blip r:embed="rId3"/>
          <a:stretch>
            <a:fillRect/>
          </a:stretch>
        </p:blipFill>
        <p:spPr>
          <a:xfrm>
            <a:off x="6527412" y="321734"/>
            <a:ext cx="4673838" cy="6069922"/>
          </a:xfrm>
          <a:prstGeom prst="rect">
            <a:avLst/>
          </a:prstGeom>
        </p:spPr>
      </p:pic>
      <p:pic>
        <p:nvPicPr>
          <p:cNvPr id="2" name="Picture 1">
            <a:extLst>
              <a:ext uri="{FF2B5EF4-FFF2-40B4-BE49-F238E27FC236}">
                <a16:creationId xmlns:a16="http://schemas.microsoft.com/office/drawing/2014/main" id="{21F164B4-BFFF-4794-BC97-76BB7E1AB415}"/>
              </a:ext>
            </a:extLst>
          </p:cNvPr>
          <p:cNvPicPr>
            <a:picLocks noChangeAspect="1"/>
          </p:cNvPicPr>
          <p:nvPr/>
        </p:nvPicPr>
        <p:blipFill>
          <a:blip r:embed="rId4"/>
          <a:stretch>
            <a:fillRect/>
          </a:stretch>
        </p:blipFill>
        <p:spPr>
          <a:xfrm>
            <a:off x="349858" y="1119201"/>
            <a:ext cx="5426764" cy="854715"/>
          </a:xfrm>
          <a:prstGeom prst="rect">
            <a:avLst/>
          </a:prstGeom>
        </p:spPr>
      </p:pic>
      <p:pic>
        <p:nvPicPr>
          <p:cNvPr id="3" name="Picture 2">
            <a:extLst>
              <a:ext uri="{FF2B5EF4-FFF2-40B4-BE49-F238E27FC236}">
                <a16:creationId xmlns:a16="http://schemas.microsoft.com/office/drawing/2014/main" id="{A2EB05EE-6BB7-4007-AA66-6E658B338A36}"/>
              </a:ext>
            </a:extLst>
          </p:cNvPr>
          <p:cNvPicPr>
            <a:picLocks noChangeAspect="1"/>
          </p:cNvPicPr>
          <p:nvPr/>
        </p:nvPicPr>
        <p:blipFill>
          <a:blip r:embed="rId5"/>
          <a:stretch>
            <a:fillRect/>
          </a:stretch>
        </p:blipFill>
        <p:spPr>
          <a:xfrm>
            <a:off x="237824" y="4562633"/>
            <a:ext cx="5426764" cy="1207454"/>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426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828" y="559084"/>
            <a:ext cx="6096000" cy="4154984"/>
          </a:xfrm>
          <a:prstGeom prst="rect">
            <a:avLst/>
          </a:prstGeom>
        </p:spPr>
        <p:txBody>
          <a:bodyPr>
            <a:spAutoFit/>
          </a:bodyPr>
          <a:lstStyle/>
          <a:p>
            <a:r>
              <a:rPr lang="en-US" sz="2400" dirty="0">
                <a:solidFill>
                  <a:srgbClr val="424242"/>
                </a:solidFill>
                <a:latin typeface="Segoe UI Light" panose="020B0502040204020203" pitchFamily="34" charset="0"/>
                <a:cs typeface="Segoe UI Light" panose="020B0502040204020203" pitchFamily="34" charset="0"/>
              </a:rPr>
              <a:t>“At the end of the day, if people want to share stories that have been flagged with their friends, that’s ultimately their prerogative.</a:t>
            </a:r>
          </a:p>
          <a:p>
            <a:endParaRPr lang="en-US" sz="2400" dirty="0">
              <a:solidFill>
                <a:srgbClr val="424242"/>
              </a:solidFill>
              <a:latin typeface="Segoe UI Light" panose="020B0502040204020203" pitchFamily="34" charset="0"/>
              <a:cs typeface="Segoe UI Light" panose="020B0502040204020203" pitchFamily="34" charset="0"/>
            </a:endParaRPr>
          </a:p>
          <a:p>
            <a:r>
              <a:rPr lang="en-US" sz="2400" dirty="0">
                <a:solidFill>
                  <a:srgbClr val="424242"/>
                </a:solidFill>
                <a:latin typeface="Segoe UI Light" panose="020B0502040204020203" pitchFamily="34" charset="0"/>
                <a:cs typeface="Segoe UI Light" panose="020B0502040204020203" pitchFamily="34" charset="0"/>
              </a:rPr>
              <a:t>We are making a very important point of not putting ourselves in a position of deciding what’s fake and not fake. </a:t>
            </a:r>
          </a:p>
          <a:p>
            <a:endParaRPr lang="en-US" sz="2400" dirty="0">
              <a:solidFill>
                <a:srgbClr val="424242"/>
              </a:solidFill>
              <a:latin typeface="Segoe UI Light" panose="020B0502040204020203" pitchFamily="34" charset="0"/>
              <a:cs typeface="Segoe UI Light" panose="020B0502040204020203" pitchFamily="34" charset="0"/>
            </a:endParaRPr>
          </a:p>
          <a:p>
            <a:r>
              <a:rPr lang="en-US" sz="2400" dirty="0">
                <a:solidFill>
                  <a:srgbClr val="424242"/>
                </a:solidFill>
                <a:latin typeface="Segoe UI Light" panose="020B0502040204020203" pitchFamily="34" charset="0"/>
                <a:cs typeface="Segoe UI Light" panose="020B0502040204020203" pitchFamily="34" charset="0"/>
              </a:rPr>
              <a:t>I don’t think people want us to be the arbiters of truth. There are third parties out there who do this for a living.”</a:t>
            </a:r>
            <a:endParaRPr lang="en-US" sz="2400" dirty="0">
              <a:solidFill>
                <a:srgbClr val="424242"/>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7010399" y="6248400"/>
            <a:ext cx="5181601"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(Dan Rose, Facebook vice president of partnerships)</a:t>
            </a:r>
          </a:p>
        </p:txBody>
      </p:sp>
    </p:spTree>
    <p:extLst>
      <p:ext uri="{BB962C8B-B14F-4D97-AF65-F5344CB8AC3E}">
        <p14:creationId xmlns:p14="http://schemas.microsoft.com/office/powerpoint/2010/main" val="775693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161212_TECH_ThisIsFake-screensh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507" y="3533191"/>
            <a:ext cx="4550439" cy="3247092"/>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http://pixel.nymag.com/imgs/daily/selectall/2016/11/15/15-fake-news-2.w710.h47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07" y="26464"/>
            <a:ext cx="5503026" cy="31895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91279" y="2153910"/>
            <a:ext cx="2782699" cy="369332"/>
          </a:xfrm>
          <a:prstGeom prst="rect">
            <a:avLst/>
          </a:prstGeom>
        </p:spPr>
        <p:txBody>
          <a:bodyPr wrap="square">
            <a:spAutoFit/>
          </a:bodyPr>
          <a:lstStyle/>
          <a:p>
            <a:r>
              <a:rPr lang="en-US" dirty="0">
                <a:solidFill>
                  <a:srgbClr val="333333"/>
                </a:solidFill>
                <a:latin typeface="GeorgiaProCondSemiBold"/>
              </a:rPr>
              <a:t>Chrome Browser Extension</a:t>
            </a:r>
            <a:endParaRPr lang="en-US" b="0" i="0" dirty="0">
              <a:solidFill>
                <a:srgbClr val="333333"/>
              </a:solidFill>
              <a:effectLst/>
              <a:latin typeface="GeorgiaProCondSemiBold"/>
            </a:endParaRPr>
          </a:p>
        </p:txBody>
      </p:sp>
      <p:pic>
        <p:nvPicPr>
          <p:cNvPr id="3074" name="Picture 2" descr="161210_PIE_HackDay_FakeNews_website_addtochromebtn_newbutt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212" y="4418520"/>
            <a:ext cx="2654025" cy="16379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fix-donald-contex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4950" y="26464"/>
            <a:ext cx="4013444" cy="3384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358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253817" y="562637"/>
            <a:ext cx="5776818" cy="1116323"/>
          </a:xfrm>
          <a:prstGeom prst="rect">
            <a:avLst/>
          </a:prstGeom>
        </p:spPr>
      </p:pic>
      <p:pic>
        <p:nvPicPr>
          <p:cNvPr id="4" name="Picture 3"/>
          <p:cNvPicPr>
            <a:picLocks noChangeAspect="1"/>
          </p:cNvPicPr>
          <p:nvPr/>
        </p:nvPicPr>
        <p:blipFill>
          <a:blip r:embed="rId4"/>
          <a:stretch>
            <a:fillRect/>
          </a:stretch>
        </p:blipFill>
        <p:spPr>
          <a:xfrm>
            <a:off x="400643" y="4578256"/>
            <a:ext cx="5294715" cy="1747255"/>
          </a:xfrm>
          <a:prstGeom prst="rect">
            <a:avLst/>
          </a:prstGeom>
        </p:spPr>
      </p:pic>
      <p:pic>
        <p:nvPicPr>
          <p:cNvPr id="3" name="Picture 2"/>
          <p:cNvPicPr>
            <a:picLocks noChangeAspect="1"/>
          </p:cNvPicPr>
          <p:nvPr/>
        </p:nvPicPr>
        <p:blipFill>
          <a:blip r:embed="rId5"/>
          <a:stretch>
            <a:fillRect/>
          </a:stretch>
        </p:blipFill>
        <p:spPr>
          <a:xfrm>
            <a:off x="400643" y="562637"/>
            <a:ext cx="5294716" cy="1588415"/>
          </a:xfrm>
          <a:prstGeom prst="rect">
            <a:avLst/>
          </a:prstGeom>
        </p:spPr>
      </p:pic>
      <p:cxnSp>
        <p:nvCxnSpPr>
          <p:cNvPr id="5" name="Straight Connector 4"/>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sp>
        <p:nvSpPr>
          <p:cNvPr id="6" name="Rectangle 5"/>
          <p:cNvSpPr/>
          <p:nvPr/>
        </p:nvSpPr>
        <p:spPr>
          <a:xfrm>
            <a:off x="6253817" y="2632192"/>
            <a:ext cx="6096000" cy="3693319"/>
          </a:xfrm>
          <a:prstGeom prst="rect">
            <a:avLst/>
          </a:prstGeom>
        </p:spPr>
        <p:txBody>
          <a:bodyPr>
            <a:spAutoFit/>
          </a:bodyPr>
          <a:lstStyle/>
          <a:p>
            <a:r>
              <a:rPr lang="en-US" dirty="0">
                <a:solidFill>
                  <a:srgbClr val="222222"/>
                </a:solidFill>
                <a:latin typeface="Proxima Nova"/>
              </a:rPr>
              <a:t>“Fake news has always existed, but online its impact is potentially boundless,” she told BuzzFeed News. “The most worrying aspect is that fake news, whether it’s driven by profit or as political propaganda, is all too often an antechamber to hate. </a:t>
            </a:r>
            <a:r>
              <a:rPr lang="en-US" dirty="0"/>
              <a:t>“It is the combination between fake news that targets adversaries, and the hate this enables, that risk short-circuiting our democracies. It not only pollutes the debate, but it may distort how consensus is built.”</a:t>
            </a:r>
            <a:br>
              <a:rPr lang="en-US" dirty="0"/>
            </a:br>
            <a:endParaRPr lang="en-US" dirty="0"/>
          </a:p>
          <a:p>
            <a:r>
              <a:rPr lang="en-US" dirty="0"/>
              <a:t>She added: “And in some cases, like the murder of the young Labour MP Jo Cox, the line between online and offline violence becomes very thin.”</a:t>
            </a:r>
          </a:p>
          <a:p>
            <a:endParaRPr lang="en-US" dirty="0"/>
          </a:p>
        </p:txBody>
      </p:sp>
    </p:spTree>
    <p:extLst>
      <p:ext uri="{BB962C8B-B14F-4D97-AF65-F5344CB8AC3E}">
        <p14:creationId xmlns:p14="http://schemas.microsoft.com/office/powerpoint/2010/main" val="4134077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28326" y="257556"/>
            <a:ext cx="3091884" cy="3126430"/>
          </a:xfrm>
          <a:prstGeom prst="rect">
            <a:avLst/>
          </a:prstGeom>
        </p:spPr>
      </p:pic>
      <p:pic>
        <p:nvPicPr>
          <p:cNvPr id="4" name="Picture 3"/>
          <p:cNvPicPr>
            <a:picLocks noChangeAspect="1"/>
          </p:cNvPicPr>
          <p:nvPr/>
        </p:nvPicPr>
        <p:blipFill>
          <a:blip r:embed="rId4"/>
          <a:stretch>
            <a:fillRect/>
          </a:stretch>
        </p:blipFill>
        <p:spPr>
          <a:xfrm>
            <a:off x="6213613" y="0"/>
            <a:ext cx="5874043" cy="3346969"/>
          </a:xfrm>
          <a:prstGeom prst="rect">
            <a:avLst/>
          </a:prstGeom>
        </p:spPr>
      </p:pic>
      <p:pic>
        <p:nvPicPr>
          <p:cNvPr id="5" name="Picture 4">
            <a:extLst>
              <a:ext uri="{FF2B5EF4-FFF2-40B4-BE49-F238E27FC236}">
                <a16:creationId xmlns:a16="http://schemas.microsoft.com/office/drawing/2014/main" id="{B1A0CA96-19C5-4C55-9F86-FD8AB3E9C8CA}"/>
              </a:ext>
            </a:extLst>
          </p:cNvPr>
          <p:cNvPicPr>
            <a:picLocks noChangeAspect="1"/>
          </p:cNvPicPr>
          <p:nvPr/>
        </p:nvPicPr>
        <p:blipFill>
          <a:blip r:embed="rId5"/>
          <a:stretch>
            <a:fillRect/>
          </a:stretch>
        </p:blipFill>
        <p:spPr>
          <a:xfrm>
            <a:off x="1860274" y="3804657"/>
            <a:ext cx="8706678" cy="2769039"/>
          </a:xfrm>
          <a:prstGeom prst="rect">
            <a:avLst/>
          </a:prstGeom>
        </p:spPr>
      </p:pic>
    </p:spTree>
    <p:extLst>
      <p:ext uri="{BB962C8B-B14F-4D97-AF65-F5344CB8AC3E}">
        <p14:creationId xmlns:p14="http://schemas.microsoft.com/office/powerpoint/2010/main" val="521132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881753" y="-108066"/>
            <a:ext cx="5310247" cy="6858000"/>
          </a:xfrm>
          <a:prstGeom prst="rect">
            <a:avLst/>
          </a:prstGeom>
        </p:spPr>
      </p:pic>
      <p:pic>
        <p:nvPicPr>
          <p:cNvPr id="5" name="Picture 4"/>
          <p:cNvPicPr>
            <a:picLocks noChangeAspect="1"/>
          </p:cNvPicPr>
          <p:nvPr/>
        </p:nvPicPr>
        <p:blipFill>
          <a:blip r:embed="rId4"/>
          <a:stretch>
            <a:fillRect/>
          </a:stretch>
        </p:blipFill>
        <p:spPr>
          <a:xfrm>
            <a:off x="5017025" y="76200"/>
            <a:ext cx="5289233" cy="6858000"/>
          </a:xfrm>
          <a:prstGeom prst="rect">
            <a:avLst/>
          </a:prstGeom>
        </p:spPr>
      </p:pic>
      <p:pic>
        <p:nvPicPr>
          <p:cNvPr id="4" name="Picture 3"/>
          <p:cNvPicPr>
            <a:picLocks noChangeAspect="1"/>
          </p:cNvPicPr>
          <p:nvPr/>
        </p:nvPicPr>
        <p:blipFill>
          <a:blip r:embed="rId5"/>
          <a:stretch>
            <a:fillRect/>
          </a:stretch>
        </p:blipFill>
        <p:spPr>
          <a:xfrm>
            <a:off x="2838540" y="-108066"/>
            <a:ext cx="5342659" cy="6858000"/>
          </a:xfrm>
          <a:prstGeom prst="rect">
            <a:avLst/>
          </a:prstGeom>
        </p:spPr>
      </p:pic>
      <p:pic>
        <p:nvPicPr>
          <p:cNvPr id="3" name="Picture 2"/>
          <p:cNvPicPr>
            <a:picLocks noChangeAspect="1"/>
          </p:cNvPicPr>
          <p:nvPr/>
        </p:nvPicPr>
        <p:blipFill>
          <a:blip r:embed="rId6"/>
          <a:stretch>
            <a:fillRect/>
          </a:stretch>
        </p:blipFill>
        <p:spPr>
          <a:xfrm>
            <a:off x="120820" y="0"/>
            <a:ext cx="5389049" cy="6858000"/>
          </a:xfrm>
          <a:prstGeom prst="rect">
            <a:avLst/>
          </a:prstGeom>
        </p:spPr>
      </p:pic>
    </p:spTree>
    <p:extLst>
      <p:ext uri="{BB962C8B-B14F-4D97-AF65-F5344CB8AC3E}">
        <p14:creationId xmlns:p14="http://schemas.microsoft.com/office/powerpoint/2010/main" val="168604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160854"/>
            <a:ext cx="12192000" cy="2536292"/>
          </a:xfrm>
          <a:prstGeom prst="rect">
            <a:avLst/>
          </a:prstGeom>
        </p:spPr>
      </p:pic>
    </p:spTree>
    <p:extLst>
      <p:ext uri="{BB962C8B-B14F-4D97-AF65-F5344CB8AC3E}">
        <p14:creationId xmlns:p14="http://schemas.microsoft.com/office/powerpoint/2010/main" val="3354272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785936" y="2842418"/>
            <a:ext cx="462012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Light" panose="020B0502040204020203" pitchFamily="34" charset="0"/>
                <a:cs typeface="Segoe UI Light" panose="020B0502040204020203" pitchFamily="34" charset="0"/>
              </a:rPr>
              <a:t>What can Bing do?</a:t>
            </a:r>
          </a:p>
        </p:txBody>
      </p:sp>
    </p:spTree>
    <p:extLst>
      <p:ext uri="{BB962C8B-B14F-4D97-AF65-F5344CB8AC3E}">
        <p14:creationId xmlns:p14="http://schemas.microsoft.com/office/powerpoint/2010/main" val="4032127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524625" y="14091"/>
            <a:ext cx="5667375" cy="1943100"/>
          </a:xfrm>
          <a:prstGeom prst="rect">
            <a:avLst/>
          </a:prstGeom>
        </p:spPr>
      </p:pic>
      <p:pic>
        <p:nvPicPr>
          <p:cNvPr id="3" name="Picture 2"/>
          <p:cNvPicPr>
            <a:picLocks noChangeAspect="1"/>
          </p:cNvPicPr>
          <p:nvPr/>
        </p:nvPicPr>
        <p:blipFill>
          <a:blip r:embed="rId4"/>
          <a:stretch>
            <a:fillRect/>
          </a:stretch>
        </p:blipFill>
        <p:spPr>
          <a:xfrm>
            <a:off x="6134100" y="1887828"/>
            <a:ext cx="5585705" cy="1087151"/>
          </a:xfrm>
          <a:prstGeom prst="rect">
            <a:avLst/>
          </a:prstGeom>
        </p:spPr>
      </p:pic>
      <p:pic>
        <p:nvPicPr>
          <p:cNvPr id="4" name="Picture 3"/>
          <p:cNvPicPr>
            <a:picLocks noChangeAspect="1"/>
          </p:cNvPicPr>
          <p:nvPr/>
        </p:nvPicPr>
        <p:blipFill>
          <a:blip r:embed="rId5"/>
          <a:stretch>
            <a:fillRect/>
          </a:stretch>
        </p:blipFill>
        <p:spPr>
          <a:xfrm>
            <a:off x="6604371" y="4068074"/>
            <a:ext cx="5543484" cy="1826972"/>
          </a:xfrm>
          <a:prstGeom prst="rect">
            <a:avLst/>
          </a:prstGeom>
        </p:spPr>
      </p:pic>
      <p:pic>
        <p:nvPicPr>
          <p:cNvPr id="5" name="Picture 4"/>
          <p:cNvPicPr>
            <a:picLocks noChangeAspect="1"/>
          </p:cNvPicPr>
          <p:nvPr/>
        </p:nvPicPr>
        <p:blipFill>
          <a:blip r:embed="rId6"/>
          <a:stretch>
            <a:fillRect/>
          </a:stretch>
        </p:blipFill>
        <p:spPr>
          <a:xfrm>
            <a:off x="81669" y="40049"/>
            <a:ext cx="5705475" cy="876300"/>
          </a:xfrm>
          <a:prstGeom prst="rect">
            <a:avLst/>
          </a:prstGeom>
        </p:spPr>
      </p:pic>
      <p:pic>
        <p:nvPicPr>
          <p:cNvPr id="6" name="Picture 5"/>
          <p:cNvPicPr>
            <a:picLocks noChangeAspect="1"/>
          </p:cNvPicPr>
          <p:nvPr/>
        </p:nvPicPr>
        <p:blipFill>
          <a:blip r:embed="rId7"/>
          <a:stretch>
            <a:fillRect/>
          </a:stretch>
        </p:blipFill>
        <p:spPr>
          <a:xfrm>
            <a:off x="0" y="3972262"/>
            <a:ext cx="5648325" cy="1343025"/>
          </a:xfrm>
          <a:prstGeom prst="rect">
            <a:avLst/>
          </a:prstGeom>
        </p:spPr>
      </p:pic>
      <p:pic>
        <p:nvPicPr>
          <p:cNvPr id="7" name="Picture 6"/>
          <p:cNvPicPr>
            <a:picLocks noChangeAspect="1"/>
          </p:cNvPicPr>
          <p:nvPr/>
        </p:nvPicPr>
        <p:blipFill>
          <a:blip r:embed="rId8"/>
          <a:stretch>
            <a:fillRect/>
          </a:stretch>
        </p:blipFill>
        <p:spPr>
          <a:xfrm>
            <a:off x="128910" y="5046928"/>
            <a:ext cx="5833323" cy="1934670"/>
          </a:xfrm>
          <a:prstGeom prst="rect">
            <a:avLst/>
          </a:prstGeom>
        </p:spPr>
      </p:pic>
      <p:pic>
        <p:nvPicPr>
          <p:cNvPr id="8" name="Picture 7"/>
          <p:cNvPicPr>
            <a:picLocks noChangeAspect="1"/>
          </p:cNvPicPr>
          <p:nvPr/>
        </p:nvPicPr>
        <p:blipFill>
          <a:blip r:embed="rId9"/>
          <a:stretch>
            <a:fillRect/>
          </a:stretch>
        </p:blipFill>
        <p:spPr>
          <a:xfrm>
            <a:off x="6704166" y="2969033"/>
            <a:ext cx="5501414" cy="1099041"/>
          </a:xfrm>
          <a:prstGeom prst="rect">
            <a:avLst/>
          </a:prstGeom>
        </p:spPr>
      </p:pic>
      <p:pic>
        <p:nvPicPr>
          <p:cNvPr id="9" name="Picture 8"/>
          <p:cNvPicPr>
            <a:picLocks noChangeAspect="1"/>
          </p:cNvPicPr>
          <p:nvPr/>
        </p:nvPicPr>
        <p:blipFill>
          <a:blip r:embed="rId10"/>
          <a:stretch>
            <a:fillRect/>
          </a:stretch>
        </p:blipFill>
        <p:spPr>
          <a:xfrm>
            <a:off x="0" y="828225"/>
            <a:ext cx="5648325" cy="1943100"/>
          </a:xfrm>
          <a:prstGeom prst="rect">
            <a:avLst/>
          </a:prstGeom>
        </p:spPr>
      </p:pic>
      <p:pic>
        <p:nvPicPr>
          <p:cNvPr id="10" name="Picture 9"/>
          <p:cNvPicPr>
            <a:picLocks noChangeAspect="1"/>
          </p:cNvPicPr>
          <p:nvPr/>
        </p:nvPicPr>
        <p:blipFill>
          <a:blip r:embed="rId11"/>
          <a:stretch>
            <a:fillRect/>
          </a:stretch>
        </p:blipFill>
        <p:spPr>
          <a:xfrm>
            <a:off x="128910" y="2686387"/>
            <a:ext cx="5667375" cy="1285875"/>
          </a:xfrm>
          <a:prstGeom prst="rect">
            <a:avLst/>
          </a:prstGeom>
        </p:spPr>
      </p:pic>
      <p:pic>
        <p:nvPicPr>
          <p:cNvPr id="11" name="Picture 10"/>
          <p:cNvPicPr>
            <a:picLocks noChangeAspect="1"/>
          </p:cNvPicPr>
          <p:nvPr/>
        </p:nvPicPr>
        <p:blipFill>
          <a:blip r:embed="rId12"/>
          <a:stretch>
            <a:fillRect/>
          </a:stretch>
        </p:blipFill>
        <p:spPr>
          <a:xfrm>
            <a:off x="6173306" y="5511501"/>
            <a:ext cx="5722621" cy="1346499"/>
          </a:xfrm>
          <a:prstGeom prst="rect">
            <a:avLst/>
          </a:prstGeom>
        </p:spPr>
      </p:pic>
      <p:pic>
        <p:nvPicPr>
          <p:cNvPr id="12" name="Picture 11"/>
          <p:cNvPicPr>
            <a:picLocks noChangeAspect="1"/>
          </p:cNvPicPr>
          <p:nvPr/>
        </p:nvPicPr>
        <p:blipFill>
          <a:blip r:embed="rId13"/>
          <a:stretch>
            <a:fillRect/>
          </a:stretch>
        </p:blipFill>
        <p:spPr>
          <a:xfrm>
            <a:off x="210720" y="14091"/>
            <a:ext cx="5437605" cy="3922712"/>
          </a:xfrm>
          <a:prstGeom prst="rect">
            <a:avLst/>
          </a:prstGeom>
        </p:spPr>
      </p:pic>
      <p:pic>
        <p:nvPicPr>
          <p:cNvPr id="13" name="Picture 12"/>
          <p:cNvPicPr>
            <a:picLocks noChangeAspect="1"/>
          </p:cNvPicPr>
          <p:nvPr/>
        </p:nvPicPr>
        <p:blipFill>
          <a:blip r:embed="rId14"/>
          <a:stretch>
            <a:fillRect/>
          </a:stretch>
        </p:blipFill>
        <p:spPr>
          <a:xfrm>
            <a:off x="1" y="3845991"/>
            <a:ext cx="6005618" cy="2049055"/>
          </a:xfrm>
          <a:prstGeom prst="rect">
            <a:avLst/>
          </a:prstGeom>
        </p:spPr>
      </p:pic>
      <p:pic>
        <p:nvPicPr>
          <p:cNvPr id="14" name="Picture 13"/>
          <p:cNvPicPr>
            <a:picLocks noChangeAspect="1"/>
          </p:cNvPicPr>
          <p:nvPr/>
        </p:nvPicPr>
        <p:blipFill>
          <a:blip r:embed="rId15"/>
          <a:stretch>
            <a:fillRect/>
          </a:stretch>
        </p:blipFill>
        <p:spPr>
          <a:xfrm>
            <a:off x="3766430" y="19232"/>
            <a:ext cx="8439150" cy="2905125"/>
          </a:xfrm>
          <a:prstGeom prst="rect">
            <a:avLst/>
          </a:prstGeom>
        </p:spPr>
      </p:pic>
      <p:pic>
        <p:nvPicPr>
          <p:cNvPr id="15" name="Picture 14"/>
          <p:cNvPicPr>
            <a:picLocks noChangeAspect="1"/>
          </p:cNvPicPr>
          <p:nvPr/>
        </p:nvPicPr>
        <p:blipFill>
          <a:blip r:embed="rId16"/>
          <a:stretch>
            <a:fillRect/>
          </a:stretch>
        </p:blipFill>
        <p:spPr>
          <a:xfrm>
            <a:off x="3794430" y="3809541"/>
            <a:ext cx="8353425" cy="2962275"/>
          </a:xfrm>
          <a:prstGeom prst="rect">
            <a:avLst/>
          </a:prstGeom>
        </p:spPr>
      </p:pic>
      <p:pic>
        <p:nvPicPr>
          <p:cNvPr id="16" name="Picture 15"/>
          <p:cNvPicPr>
            <a:picLocks noChangeAspect="1"/>
          </p:cNvPicPr>
          <p:nvPr/>
        </p:nvPicPr>
        <p:blipFill>
          <a:blip r:embed="rId17"/>
          <a:stretch>
            <a:fillRect/>
          </a:stretch>
        </p:blipFill>
        <p:spPr>
          <a:xfrm>
            <a:off x="-57724" y="2730934"/>
            <a:ext cx="8401050" cy="1924050"/>
          </a:xfrm>
          <a:prstGeom prst="rect">
            <a:avLst/>
          </a:prstGeom>
        </p:spPr>
      </p:pic>
      <p:pic>
        <p:nvPicPr>
          <p:cNvPr id="17" name="Picture 16"/>
          <p:cNvPicPr>
            <a:picLocks noChangeAspect="1"/>
          </p:cNvPicPr>
          <p:nvPr/>
        </p:nvPicPr>
        <p:blipFill>
          <a:blip r:embed="rId18"/>
          <a:stretch>
            <a:fillRect/>
          </a:stretch>
        </p:blipFill>
        <p:spPr>
          <a:xfrm>
            <a:off x="3475827" y="1951242"/>
            <a:ext cx="8420100" cy="1695450"/>
          </a:xfrm>
          <a:prstGeom prst="rect">
            <a:avLst/>
          </a:prstGeom>
        </p:spPr>
      </p:pic>
      <p:pic>
        <p:nvPicPr>
          <p:cNvPr id="18" name="Picture 17"/>
          <p:cNvPicPr>
            <a:picLocks noChangeAspect="1"/>
          </p:cNvPicPr>
          <p:nvPr/>
        </p:nvPicPr>
        <p:blipFill>
          <a:blip r:embed="rId19"/>
          <a:stretch>
            <a:fillRect/>
          </a:stretch>
        </p:blipFill>
        <p:spPr>
          <a:xfrm>
            <a:off x="707498" y="3956242"/>
            <a:ext cx="8334375" cy="2847975"/>
          </a:xfrm>
          <a:prstGeom prst="rect">
            <a:avLst/>
          </a:prstGeom>
        </p:spPr>
      </p:pic>
      <p:pic>
        <p:nvPicPr>
          <p:cNvPr id="19" name="Picture 18"/>
          <p:cNvPicPr>
            <a:picLocks noChangeAspect="1"/>
          </p:cNvPicPr>
          <p:nvPr/>
        </p:nvPicPr>
        <p:blipFill>
          <a:blip r:embed="rId20"/>
          <a:stretch>
            <a:fillRect/>
          </a:stretch>
        </p:blipFill>
        <p:spPr>
          <a:xfrm>
            <a:off x="3546108" y="4356527"/>
            <a:ext cx="8353425" cy="1924050"/>
          </a:xfrm>
          <a:prstGeom prst="rect">
            <a:avLst/>
          </a:prstGeom>
        </p:spPr>
      </p:pic>
      <p:pic>
        <p:nvPicPr>
          <p:cNvPr id="20" name="Picture 19"/>
          <p:cNvPicPr>
            <a:picLocks noChangeAspect="1"/>
          </p:cNvPicPr>
          <p:nvPr/>
        </p:nvPicPr>
        <p:blipFill>
          <a:blip r:embed="rId21"/>
          <a:stretch>
            <a:fillRect/>
          </a:stretch>
        </p:blipFill>
        <p:spPr>
          <a:xfrm>
            <a:off x="0" y="1392428"/>
            <a:ext cx="12191999" cy="4073143"/>
          </a:xfrm>
          <a:prstGeom prst="rect">
            <a:avLst/>
          </a:prstGeom>
        </p:spPr>
      </p:pic>
      <p:pic>
        <p:nvPicPr>
          <p:cNvPr id="21" name="Picture 20"/>
          <p:cNvPicPr>
            <a:picLocks noChangeAspect="1"/>
          </p:cNvPicPr>
          <p:nvPr/>
        </p:nvPicPr>
        <p:blipFill>
          <a:blip r:embed="rId22"/>
          <a:stretch>
            <a:fillRect/>
          </a:stretch>
        </p:blipFill>
        <p:spPr>
          <a:xfrm>
            <a:off x="3718230" y="4732571"/>
            <a:ext cx="8429625" cy="1895475"/>
          </a:xfrm>
          <a:prstGeom prst="rect">
            <a:avLst/>
          </a:prstGeom>
        </p:spPr>
      </p:pic>
      <p:pic>
        <p:nvPicPr>
          <p:cNvPr id="22" name="Picture 21"/>
          <p:cNvPicPr>
            <a:picLocks noChangeAspect="1"/>
          </p:cNvPicPr>
          <p:nvPr/>
        </p:nvPicPr>
        <p:blipFill>
          <a:blip r:embed="rId23"/>
          <a:stretch>
            <a:fillRect/>
          </a:stretch>
        </p:blipFill>
        <p:spPr>
          <a:xfrm>
            <a:off x="-6661" y="24088"/>
            <a:ext cx="8439150" cy="1704975"/>
          </a:xfrm>
          <a:prstGeom prst="rect">
            <a:avLst/>
          </a:prstGeom>
        </p:spPr>
      </p:pic>
      <p:pic>
        <p:nvPicPr>
          <p:cNvPr id="23" name="Picture 22"/>
          <p:cNvPicPr>
            <a:picLocks noChangeAspect="1"/>
          </p:cNvPicPr>
          <p:nvPr/>
        </p:nvPicPr>
        <p:blipFill>
          <a:blip r:embed="rId24"/>
          <a:stretch>
            <a:fillRect/>
          </a:stretch>
        </p:blipFill>
        <p:spPr>
          <a:xfrm>
            <a:off x="-26127" y="4019027"/>
            <a:ext cx="8391525" cy="2819400"/>
          </a:xfrm>
          <a:prstGeom prst="rect">
            <a:avLst/>
          </a:prstGeom>
        </p:spPr>
      </p:pic>
      <p:pic>
        <p:nvPicPr>
          <p:cNvPr id="24" name="Picture 23"/>
          <p:cNvPicPr>
            <a:picLocks noChangeAspect="1"/>
          </p:cNvPicPr>
          <p:nvPr/>
        </p:nvPicPr>
        <p:blipFill>
          <a:blip r:embed="rId25"/>
          <a:stretch>
            <a:fillRect/>
          </a:stretch>
        </p:blipFill>
        <p:spPr>
          <a:xfrm>
            <a:off x="3677172" y="447646"/>
            <a:ext cx="8505825" cy="2819400"/>
          </a:xfrm>
          <a:prstGeom prst="rect">
            <a:avLst/>
          </a:prstGeom>
        </p:spPr>
      </p:pic>
      <p:pic>
        <p:nvPicPr>
          <p:cNvPr id="25" name="Picture 24"/>
          <p:cNvPicPr>
            <a:picLocks noChangeAspect="1"/>
          </p:cNvPicPr>
          <p:nvPr/>
        </p:nvPicPr>
        <p:blipFill>
          <a:blip r:embed="rId26"/>
          <a:stretch>
            <a:fillRect/>
          </a:stretch>
        </p:blipFill>
        <p:spPr>
          <a:xfrm>
            <a:off x="3705224" y="4878702"/>
            <a:ext cx="8486775" cy="1981200"/>
          </a:xfrm>
          <a:prstGeom prst="rect">
            <a:avLst/>
          </a:prstGeom>
        </p:spPr>
      </p:pic>
    </p:spTree>
    <p:extLst>
      <p:ext uri="{BB962C8B-B14F-4D97-AF65-F5344CB8AC3E}">
        <p14:creationId xmlns:p14="http://schemas.microsoft.com/office/powerpoint/2010/main" val="91100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484" y="453784"/>
            <a:ext cx="11187031" cy="5262979"/>
          </a:xfrm>
          <a:prstGeom prst="rect">
            <a:avLst/>
          </a:prstGeom>
          <a:noFill/>
        </p:spPr>
        <p:txBody>
          <a:bodyPr wrap="square" rtlCol="0">
            <a:spAutoFit/>
          </a:bodyPr>
          <a:lstStyle/>
          <a:p>
            <a:pPr marL="285750" indent="-285750">
              <a:buFontTx/>
              <a:buChar char="-"/>
            </a:pPr>
            <a:r>
              <a:rPr lang="en-US" sz="2400" dirty="0">
                <a:latin typeface="Segoe UI Light" panose="020B0502040204020203" pitchFamily="34" charset="0"/>
                <a:cs typeface="Segoe UI Light" panose="020B0502040204020203" pitchFamily="34" charset="0"/>
              </a:rPr>
              <a:t>This is a start: being aware of the problem, how complicated it is, and that it’s not going away. </a:t>
            </a:r>
          </a:p>
          <a:p>
            <a:endParaRPr lang="en-US" sz="2400" dirty="0">
              <a:latin typeface="Segoe UI Light" panose="020B0502040204020203" pitchFamily="34" charset="0"/>
              <a:cs typeface="Segoe UI Light" panose="020B0502040204020203" pitchFamily="34" charset="0"/>
            </a:endParaRPr>
          </a:p>
          <a:p>
            <a:endParaRPr lang="en-US" sz="2400" dirty="0">
              <a:latin typeface="Segoe UI Light" panose="020B0502040204020203" pitchFamily="34" charset="0"/>
              <a:cs typeface="Segoe UI Light" panose="020B0502040204020203" pitchFamily="34" charset="0"/>
            </a:endParaRPr>
          </a:p>
          <a:p>
            <a:pPr marL="285750" indent="-285750">
              <a:buFontTx/>
              <a:buChar char="-"/>
            </a:pPr>
            <a:r>
              <a:rPr lang="en-US" sz="2400" dirty="0">
                <a:latin typeface="Segoe UI Light" panose="020B0502040204020203" pitchFamily="34" charset="0"/>
                <a:cs typeface="Segoe UI Light" panose="020B0502040204020203" pitchFamily="34" charset="0"/>
              </a:rPr>
              <a:t>Understand the underlying factors that created this epidemic of fake news, from monetization to hyper-partisan filter bubbles. Are we enabling these?</a:t>
            </a:r>
          </a:p>
          <a:p>
            <a:endParaRPr lang="en-US" sz="2400" dirty="0">
              <a:latin typeface="Segoe UI Light" panose="020B0502040204020203" pitchFamily="34" charset="0"/>
              <a:cs typeface="Segoe UI Light" panose="020B0502040204020203" pitchFamily="34" charset="0"/>
            </a:endParaRPr>
          </a:p>
          <a:p>
            <a:endParaRPr lang="en-US" sz="2400" dirty="0">
              <a:latin typeface="Segoe UI Light" panose="020B0502040204020203" pitchFamily="34" charset="0"/>
              <a:cs typeface="Segoe UI Light" panose="020B0502040204020203" pitchFamily="34" charset="0"/>
            </a:endParaRPr>
          </a:p>
          <a:p>
            <a:pPr marL="285750" indent="-285750">
              <a:buFontTx/>
              <a:buChar char="-"/>
            </a:pPr>
            <a:r>
              <a:rPr lang="en-US" sz="2400" dirty="0">
                <a:latin typeface="Segoe UI Light" panose="020B0502040204020203" pitchFamily="34" charset="0"/>
                <a:cs typeface="Segoe UI Light" panose="020B0502040204020203" pitchFamily="34" charset="0"/>
              </a:rPr>
              <a:t>Ensure that the search results and content we present to users meets a baseline of honesty and truth. Do we have the right checks in place to filter/flag fake news? </a:t>
            </a:r>
          </a:p>
          <a:p>
            <a:endParaRPr lang="en-US" sz="2400" dirty="0">
              <a:latin typeface="Segoe UI Light" panose="020B0502040204020203" pitchFamily="34" charset="0"/>
              <a:cs typeface="Segoe UI Light" panose="020B0502040204020203" pitchFamily="34" charset="0"/>
            </a:endParaRPr>
          </a:p>
          <a:p>
            <a:endParaRPr lang="en-US" sz="2400" dirty="0">
              <a:latin typeface="Segoe UI Light" panose="020B0502040204020203" pitchFamily="34" charset="0"/>
              <a:cs typeface="Segoe UI Light" panose="020B0502040204020203" pitchFamily="34" charset="0"/>
            </a:endParaRPr>
          </a:p>
          <a:p>
            <a:pPr marL="285750" indent="-285750">
              <a:buFontTx/>
              <a:buChar char="-"/>
            </a:pPr>
            <a:r>
              <a:rPr lang="en-US" sz="2400" dirty="0">
                <a:latin typeface="Segoe UI Light" panose="020B0502040204020203" pitchFamily="34" charset="0"/>
                <a:cs typeface="Segoe UI Light" panose="020B0502040204020203" pitchFamily="34" charset="0"/>
              </a:rPr>
              <a:t>(Re)establish trust with users by being transparent about what we are doing to deal with fake news. Are we prepared if someone asks us about this?</a:t>
            </a:r>
          </a:p>
        </p:txBody>
      </p:sp>
    </p:spTree>
    <p:extLst>
      <p:ext uri="{BB962C8B-B14F-4D97-AF65-F5344CB8AC3E}">
        <p14:creationId xmlns:p14="http://schemas.microsoft.com/office/powerpoint/2010/main" val="8013217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85124" y="2766218"/>
            <a:ext cx="802175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Segoe UI Light" panose="020B0502040204020203" pitchFamily="34" charset="0"/>
                <a:cs typeface="Segoe UI Light" panose="020B0502040204020203" pitchFamily="34" charset="0"/>
              </a:rPr>
              <a:t>Design Concepts for Fake News</a:t>
            </a:r>
          </a:p>
        </p:txBody>
      </p:sp>
    </p:spTree>
    <p:extLst>
      <p:ext uri="{BB962C8B-B14F-4D97-AF65-F5344CB8AC3E}">
        <p14:creationId xmlns:p14="http://schemas.microsoft.com/office/powerpoint/2010/main" val="1232727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484" y="453784"/>
            <a:ext cx="11187031" cy="5262979"/>
          </a:xfrm>
          <a:prstGeom prst="rect">
            <a:avLst/>
          </a:prstGeom>
          <a:noFill/>
        </p:spPr>
        <p:txBody>
          <a:bodyPr wrap="square" rtlCol="0">
            <a:spAutoFit/>
          </a:bodyPr>
          <a:lstStyle/>
          <a:p>
            <a:pPr marL="285750" indent="-285750">
              <a:buFontTx/>
              <a:buChar char="-"/>
            </a:pPr>
            <a:r>
              <a:rPr lang="en-US" sz="2400" dirty="0">
                <a:latin typeface="Segoe UI Light" panose="020B0502040204020203" pitchFamily="34" charset="0"/>
                <a:cs typeface="Segoe UI Light" panose="020B0502040204020203" pitchFamily="34" charset="0"/>
              </a:rPr>
              <a:t>We shared design concepts for fake news with 20 participants using a remote testing tool. Each participant had access to the design prototype and was able to click-through the designs to see various features. </a:t>
            </a:r>
          </a:p>
          <a:p>
            <a:endParaRPr lang="en-US" sz="2400" dirty="0">
              <a:latin typeface="Segoe UI Light" panose="020B0502040204020203" pitchFamily="34" charset="0"/>
              <a:cs typeface="Segoe UI Light" panose="020B0502040204020203" pitchFamily="34" charset="0"/>
            </a:endParaRPr>
          </a:p>
          <a:p>
            <a:endParaRPr lang="en-US" sz="2400" dirty="0">
              <a:latin typeface="Segoe UI Light" panose="020B0502040204020203" pitchFamily="34" charset="0"/>
              <a:cs typeface="Segoe UI Light" panose="020B0502040204020203" pitchFamily="34" charset="0"/>
            </a:endParaRPr>
          </a:p>
          <a:p>
            <a:pPr marL="285750" indent="-285750">
              <a:buFontTx/>
              <a:buChar char="-"/>
            </a:pPr>
            <a:r>
              <a:rPr lang="en-US" sz="2400" dirty="0">
                <a:latin typeface="Segoe UI Light" panose="020B0502040204020203" pitchFamily="34" charset="0"/>
                <a:cs typeface="Segoe UI Light" panose="020B0502040204020203" pitchFamily="34" charset="0"/>
              </a:rPr>
              <a:t>9/20 participants either use a fact checker or actively fact check news stories. 11/20 do not.  </a:t>
            </a:r>
          </a:p>
          <a:p>
            <a:endParaRPr lang="en-US" sz="2400" dirty="0">
              <a:latin typeface="Segoe UI Light" panose="020B0502040204020203" pitchFamily="34" charset="0"/>
              <a:cs typeface="Segoe UI Light" panose="020B0502040204020203" pitchFamily="34" charset="0"/>
            </a:endParaRPr>
          </a:p>
          <a:p>
            <a:endParaRPr lang="en-US" sz="2400" dirty="0">
              <a:latin typeface="Segoe UI Light" panose="020B0502040204020203" pitchFamily="34" charset="0"/>
              <a:cs typeface="Segoe UI Light" panose="020B0502040204020203" pitchFamily="34" charset="0"/>
            </a:endParaRPr>
          </a:p>
          <a:p>
            <a:pPr marL="285750" indent="-285750">
              <a:buFontTx/>
              <a:buChar char="-"/>
            </a:pPr>
            <a:r>
              <a:rPr lang="en-US" sz="2400" dirty="0">
                <a:latin typeface="Segoe UI Light" panose="020B0502040204020203" pitchFamily="34" charset="0"/>
                <a:cs typeface="Segoe UI Light" panose="020B0502040204020203" pitchFamily="34" charset="0"/>
              </a:rPr>
              <a:t>14/20 participants agreed that search engines had a responsibility to help users identify fake news. </a:t>
            </a:r>
          </a:p>
          <a:p>
            <a:endParaRPr lang="en-US" sz="2400" dirty="0">
              <a:latin typeface="Segoe UI Light" panose="020B0502040204020203" pitchFamily="34" charset="0"/>
              <a:cs typeface="Segoe UI Light" panose="020B0502040204020203" pitchFamily="34" charset="0"/>
            </a:endParaRPr>
          </a:p>
          <a:p>
            <a:endParaRPr lang="en-US" sz="2400" dirty="0">
              <a:latin typeface="Segoe UI Light" panose="020B0502040204020203" pitchFamily="34" charset="0"/>
              <a:cs typeface="Segoe UI Light" panose="020B0502040204020203" pitchFamily="34" charset="0"/>
            </a:endParaRPr>
          </a:p>
          <a:p>
            <a:pPr marL="285750" indent="-285750">
              <a:buFontTx/>
              <a:buChar char="-"/>
            </a:pPr>
            <a:r>
              <a:rPr lang="en-US" sz="2400" dirty="0">
                <a:latin typeface="Segoe UI Light" panose="020B0502040204020203" pitchFamily="34" charset="0"/>
                <a:cs typeface="Segoe UI Light" panose="020B0502040204020203" pitchFamily="34" charset="0"/>
              </a:rPr>
              <a:t>18/20 participants have not noticed fact checks on sites like Facebook or Google. </a:t>
            </a:r>
          </a:p>
        </p:txBody>
      </p:sp>
    </p:spTree>
    <p:extLst>
      <p:ext uri="{BB962C8B-B14F-4D97-AF65-F5344CB8AC3E}">
        <p14:creationId xmlns:p14="http://schemas.microsoft.com/office/powerpoint/2010/main" val="3664629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generated with very high confidence">
            <a:extLst>
              <a:ext uri="{FF2B5EF4-FFF2-40B4-BE49-F238E27FC236}">
                <a16:creationId xmlns:a16="http://schemas.microsoft.com/office/drawing/2014/main" id="{F754544F-2D2F-448C-87E4-0203C8D97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289178" cy="68580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2F49AA2F-E986-4731-8317-CEA008334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89178" cy="6858000"/>
          </a:xfrm>
          <a:prstGeom prst="rect">
            <a:avLst/>
          </a:prstGeom>
        </p:spPr>
      </p:pic>
      <p:sp>
        <p:nvSpPr>
          <p:cNvPr id="5" name="TextBox 4">
            <a:extLst>
              <a:ext uri="{FF2B5EF4-FFF2-40B4-BE49-F238E27FC236}">
                <a16:creationId xmlns:a16="http://schemas.microsoft.com/office/drawing/2014/main" id="{D714858D-E360-4945-BBFE-180AE395665C}"/>
              </a:ext>
            </a:extLst>
          </p:cNvPr>
          <p:cNvSpPr txBox="1"/>
          <p:nvPr/>
        </p:nvSpPr>
        <p:spPr>
          <a:xfrm>
            <a:off x="8534399" y="612844"/>
            <a:ext cx="3392557" cy="5632311"/>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Over half of participants noticed the fact check tool without prompting.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The majority of users felt it would be a useful tool, but appreciated that it was optional.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Participants did feel that the colored dots could be larger to make them more noticeable, and asked for context about the fact check tag.</a:t>
            </a:r>
          </a:p>
        </p:txBody>
      </p:sp>
    </p:spTree>
    <p:extLst>
      <p:ext uri="{BB962C8B-B14F-4D97-AF65-F5344CB8AC3E}">
        <p14:creationId xmlns:p14="http://schemas.microsoft.com/office/powerpoint/2010/main" val="163944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generated with very high confidence">
            <a:extLst>
              <a:ext uri="{FF2B5EF4-FFF2-40B4-BE49-F238E27FC236}">
                <a16:creationId xmlns:a16="http://schemas.microsoft.com/office/drawing/2014/main" id="{FB7D1B3B-8A55-4AF6-849E-A5FC4681A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822" y="0"/>
            <a:ext cx="8289178" cy="6858000"/>
          </a:xfrm>
          <a:prstGeom prst="rect">
            <a:avLst/>
          </a:prstGeom>
        </p:spPr>
      </p:pic>
      <p:sp>
        <p:nvSpPr>
          <p:cNvPr id="6" name="TextBox 5">
            <a:extLst>
              <a:ext uri="{FF2B5EF4-FFF2-40B4-BE49-F238E27FC236}">
                <a16:creationId xmlns:a16="http://schemas.microsoft.com/office/drawing/2014/main" id="{C992B122-42E1-4612-B189-815C9E494DF1}"/>
              </a:ext>
            </a:extLst>
          </p:cNvPr>
          <p:cNvSpPr txBox="1"/>
          <p:nvPr/>
        </p:nvSpPr>
        <p:spPr>
          <a:xfrm>
            <a:off x="510265" y="944076"/>
            <a:ext cx="3392557" cy="3785652"/>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Participants overwhelmingly preferred the previous design, with the fact check after the source (instead of before it).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Participants felt it was less noticeable and easy to lose in this design. </a:t>
            </a:r>
          </a:p>
        </p:txBody>
      </p:sp>
    </p:spTree>
    <p:extLst>
      <p:ext uri="{BB962C8B-B14F-4D97-AF65-F5344CB8AC3E}">
        <p14:creationId xmlns:p14="http://schemas.microsoft.com/office/powerpoint/2010/main" val="1789538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generated with very high confidence">
            <a:extLst>
              <a:ext uri="{FF2B5EF4-FFF2-40B4-BE49-F238E27FC236}">
                <a16:creationId xmlns:a16="http://schemas.microsoft.com/office/drawing/2014/main" id="{F479F0D3-D8C2-48C2-99AF-8DE3B4D5D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822" y="0"/>
            <a:ext cx="8289178" cy="6858000"/>
          </a:xfrm>
          <a:prstGeom prst="rect">
            <a:avLst/>
          </a:prstGeom>
        </p:spPr>
      </p:pic>
      <p:sp>
        <p:nvSpPr>
          <p:cNvPr id="4" name="TextBox 3">
            <a:extLst>
              <a:ext uri="{FF2B5EF4-FFF2-40B4-BE49-F238E27FC236}">
                <a16:creationId xmlns:a16="http://schemas.microsoft.com/office/drawing/2014/main" id="{775A5CEA-5CEC-4E0B-8C99-D3B82AD0538F}"/>
              </a:ext>
            </a:extLst>
          </p:cNvPr>
          <p:cNvSpPr txBox="1"/>
          <p:nvPr/>
        </p:nvSpPr>
        <p:spPr>
          <a:xfrm>
            <a:off x="510265" y="1195867"/>
            <a:ext cx="3392557" cy="4154984"/>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Most participants liked the addition of the information icon, as it conveyed the ability to click to get additional context.</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However, the gray text color was a bit difficult to see and didn’t stand out from the search results. </a:t>
            </a:r>
          </a:p>
        </p:txBody>
      </p:sp>
    </p:spTree>
    <p:extLst>
      <p:ext uri="{BB962C8B-B14F-4D97-AF65-F5344CB8AC3E}">
        <p14:creationId xmlns:p14="http://schemas.microsoft.com/office/powerpoint/2010/main" val="2303695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generated with very high confidence">
            <a:extLst>
              <a:ext uri="{FF2B5EF4-FFF2-40B4-BE49-F238E27FC236}">
                <a16:creationId xmlns:a16="http://schemas.microsoft.com/office/drawing/2014/main" id="{D33E2DA3-F2A2-4D6A-A7AC-D48241F55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822" y="0"/>
            <a:ext cx="8289178" cy="6858000"/>
          </a:xfrm>
          <a:prstGeom prst="rect">
            <a:avLst/>
          </a:prstGeom>
        </p:spPr>
      </p:pic>
      <p:sp>
        <p:nvSpPr>
          <p:cNvPr id="4" name="TextBox 3">
            <a:extLst>
              <a:ext uri="{FF2B5EF4-FFF2-40B4-BE49-F238E27FC236}">
                <a16:creationId xmlns:a16="http://schemas.microsoft.com/office/drawing/2014/main" id="{50F8C206-A426-4967-8D91-24B463829C9B}"/>
              </a:ext>
            </a:extLst>
          </p:cNvPr>
          <p:cNvSpPr txBox="1"/>
          <p:nvPr/>
        </p:nvSpPr>
        <p:spPr>
          <a:xfrm>
            <a:off x="510265" y="1498074"/>
            <a:ext cx="3392557" cy="4154984"/>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The majority of participants (70%) preferred seeing all fact checks – true and false – instead of just the false tags.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They felt that seeing all fact checks instilled a level of trust in the content and sources. </a:t>
            </a:r>
          </a:p>
        </p:txBody>
      </p:sp>
    </p:spTree>
    <p:extLst>
      <p:ext uri="{BB962C8B-B14F-4D97-AF65-F5344CB8AC3E}">
        <p14:creationId xmlns:p14="http://schemas.microsoft.com/office/powerpoint/2010/main" val="3262048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generated with very high confidence">
            <a:extLst>
              <a:ext uri="{FF2B5EF4-FFF2-40B4-BE49-F238E27FC236}">
                <a16:creationId xmlns:a16="http://schemas.microsoft.com/office/drawing/2014/main" id="{F55D265D-C09A-4C3F-A3E8-E4FD8E281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28508" cy="6858000"/>
          </a:xfrm>
          <a:prstGeom prst="rect">
            <a:avLst/>
          </a:prstGeom>
        </p:spPr>
      </p:pic>
      <p:sp>
        <p:nvSpPr>
          <p:cNvPr id="4" name="TextBox 3">
            <a:extLst>
              <a:ext uri="{FF2B5EF4-FFF2-40B4-BE49-F238E27FC236}">
                <a16:creationId xmlns:a16="http://schemas.microsoft.com/office/drawing/2014/main" id="{4937E439-D472-4914-B880-D8C7DA66B713}"/>
              </a:ext>
            </a:extLst>
          </p:cNvPr>
          <p:cNvSpPr txBox="1"/>
          <p:nvPr/>
        </p:nvSpPr>
        <p:spPr>
          <a:xfrm>
            <a:off x="8170021" y="797510"/>
            <a:ext cx="3743683" cy="5262979"/>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This fact check was nearly unnoticeable– 100% of participants felt that it was hard to find/see and preferred the earlier design options.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On top of that, while some participants appreciated the extra context, most were unsure about the source of the fact check and did not feel that this was credible. </a:t>
            </a:r>
          </a:p>
        </p:txBody>
      </p:sp>
    </p:spTree>
    <p:extLst>
      <p:ext uri="{BB962C8B-B14F-4D97-AF65-F5344CB8AC3E}">
        <p14:creationId xmlns:p14="http://schemas.microsoft.com/office/powerpoint/2010/main" val="1807349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generated with very high confidence">
            <a:extLst>
              <a:ext uri="{FF2B5EF4-FFF2-40B4-BE49-F238E27FC236}">
                <a16:creationId xmlns:a16="http://schemas.microsoft.com/office/drawing/2014/main" id="{66BE5A54-321C-4458-A813-F5A078752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46049" cy="6858000"/>
          </a:xfrm>
          <a:prstGeom prst="rect">
            <a:avLst/>
          </a:prstGeom>
        </p:spPr>
      </p:pic>
      <p:sp>
        <p:nvSpPr>
          <p:cNvPr id="4" name="TextBox 3">
            <a:extLst>
              <a:ext uri="{FF2B5EF4-FFF2-40B4-BE49-F238E27FC236}">
                <a16:creationId xmlns:a16="http://schemas.microsoft.com/office/drawing/2014/main" id="{43AE925C-99C5-4D52-A2FE-34AD10093C9A}"/>
              </a:ext>
            </a:extLst>
          </p:cNvPr>
          <p:cNvSpPr txBox="1"/>
          <p:nvPr/>
        </p:nvSpPr>
        <p:spPr>
          <a:xfrm>
            <a:off x="8302543" y="1248012"/>
            <a:ext cx="3624414" cy="3785652"/>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Participants felt this design was more noticeable than the previous one, thanks to the header and the red dot.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Participants also felt that the information/context of the fact check was more clearly communicated. </a:t>
            </a:r>
          </a:p>
        </p:txBody>
      </p:sp>
    </p:spTree>
    <p:extLst>
      <p:ext uri="{BB962C8B-B14F-4D97-AF65-F5344CB8AC3E}">
        <p14:creationId xmlns:p14="http://schemas.microsoft.com/office/powerpoint/2010/main" val="3134375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generated with very high confidence">
            <a:extLst>
              <a:ext uri="{FF2B5EF4-FFF2-40B4-BE49-F238E27FC236}">
                <a16:creationId xmlns:a16="http://schemas.microsoft.com/office/drawing/2014/main" id="{B83F89E6-7885-4304-B3B9-F93D51AE2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289178" cy="6858000"/>
          </a:xfrm>
          <a:prstGeom prst="rect">
            <a:avLst/>
          </a:prstGeom>
        </p:spPr>
      </p:pic>
      <p:pic>
        <p:nvPicPr>
          <p:cNvPr id="5" name="Picture 4" descr="A picture containing screenshot&#10;&#10;Description generated with very high confidence">
            <a:extLst>
              <a:ext uri="{FF2B5EF4-FFF2-40B4-BE49-F238E27FC236}">
                <a16:creationId xmlns:a16="http://schemas.microsoft.com/office/drawing/2014/main" id="{68D65D93-1059-4F7D-8E4E-7D57B57E7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89178" cy="6858000"/>
          </a:xfrm>
          <a:prstGeom prst="rect">
            <a:avLst/>
          </a:prstGeom>
        </p:spPr>
      </p:pic>
      <p:sp>
        <p:nvSpPr>
          <p:cNvPr id="6" name="TextBox 5">
            <a:extLst>
              <a:ext uri="{FF2B5EF4-FFF2-40B4-BE49-F238E27FC236}">
                <a16:creationId xmlns:a16="http://schemas.microsoft.com/office/drawing/2014/main" id="{0B94E994-6D95-4B9D-B15B-B26C1E0CDD2C}"/>
              </a:ext>
            </a:extLst>
          </p:cNvPr>
          <p:cNvSpPr txBox="1"/>
          <p:nvPr/>
        </p:nvSpPr>
        <p:spPr>
          <a:xfrm>
            <a:off x="8415131" y="759410"/>
            <a:ext cx="3598022" cy="5262979"/>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Just over half (60%) of participants understood the hover/click treatment without a prompt.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Most participants found this design useful, as it provided information about why a result was fact checked and who did the fact checking. Some still questioned credibility and clarity, but most felt this was useful. </a:t>
            </a:r>
          </a:p>
        </p:txBody>
      </p:sp>
    </p:spTree>
    <p:extLst>
      <p:ext uri="{BB962C8B-B14F-4D97-AF65-F5344CB8AC3E}">
        <p14:creationId xmlns:p14="http://schemas.microsoft.com/office/powerpoint/2010/main" val="54633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0" y="3429000"/>
            <a:ext cx="121920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TextBox 5"/>
          <p:cNvSpPr txBox="1"/>
          <p:nvPr/>
        </p:nvSpPr>
        <p:spPr>
          <a:xfrm>
            <a:off x="163033" y="3607981"/>
            <a:ext cx="715925"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2012</a:t>
            </a:r>
          </a:p>
        </p:txBody>
      </p:sp>
      <p:sp>
        <p:nvSpPr>
          <p:cNvPr id="7" name="TextBox 6"/>
          <p:cNvSpPr txBox="1"/>
          <p:nvPr/>
        </p:nvSpPr>
        <p:spPr>
          <a:xfrm>
            <a:off x="11295207" y="3607981"/>
            <a:ext cx="715925"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2017</a:t>
            </a:r>
          </a:p>
        </p:txBody>
      </p:sp>
      <p:sp>
        <p:nvSpPr>
          <p:cNvPr id="8" name="TextBox 7"/>
          <p:cNvSpPr txBox="1"/>
          <p:nvPr/>
        </p:nvSpPr>
        <p:spPr>
          <a:xfrm>
            <a:off x="8831997" y="3607981"/>
            <a:ext cx="715925"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2016</a:t>
            </a:r>
          </a:p>
        </p:txBody>
      </p:sp>
      <p:sp>
        <p:nvSpPr>
          <p:cNvPr id="9" name="TextBox 8"/>
          <p:cNvSpPr txBox="1"/>
          <p:nvPr/>
        </p:nvSpPr>
        <p:spPr>
          <a:xfrm>
            <a:off x="6499923" y="3615903"/>
            <a:ext cx="715925"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2015</a:t>
            </a:r>
          </a:p>
        </p:txBody>
      </p:sp>
      <p:sp>
        <p:nvSpPr>
          <p:cNvPr id="10" name="TextBox 9"/>
          <p:cNvSpPr txBox="1"/>
          <p:nvPr/>
        </p:nvSpPr>
        <p:spPr>
          <a:xfrm>
            <a:off x="2137144" y="3607981"/>
            <a:ext cx="715925"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2013</a:t>
            </a:r>
          </a:p>
        </p:txBody>
      </p:sp>
      <p:sp>
        <p:nvSpPr>
          <p:cNvPr id="11" name="TextBox 10"/>
          <p:cNvSpPr txBox="1"/>
          <p:nvPr/>
        </p:nvSpPr>
        <p:spPr>
          <a:xfrm>
            <a:off x="4332595" y="3607981"/>
            <a:ext cx="715925"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2014</a:t>
            </a:r>
          </a:p>
        </p:txBody>
      </p:sp>
      <p:pic>
        <p:nvPicPr>
          <p:cNvPr id="3074" name="Picture 2" descr="Image result for facebook mobile sh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95" y="1632634"/>
            <a:ext cx="977449" cy="17376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img.buzzfeed.com/buzzfeed-static/static/2016-11/21/10/asset/buzzfeed-prod-web14/sub-buzz-17584-1479743019-1.png?resize=990:5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495" y="4217582"/>
            <a:ext cx="2423147" cy="13388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acebook trendin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5511" y="1575624"/>
            <a:ext cx="1246446" cy="6232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facebook trend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254" y="2074138"/>
            <a:ext cx="1746960" cy="98618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acebook hoaxes 2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2931" y="4217582"/>
            <a:ext cx="2509327" cy="104775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a:stretch>
            <a:fillRect/>
          </a:stretch>
        </p:blipFill>
        <p:spPr>
          <a:xfrm>
            <a:off x="5221658" y="1659391"/>
            <a:ext cx="3201199" cy="1562221"/>
          </a:xfrm>
          <a:prstGeom prst="rect">
            <a:avLst/>
          </a:prstGeom>
        </p:spPr>
      </p:pic>
      <p:pic>
        <p:nvPicPr>
          <p:cNvPr id="20" name="Picture 2" descr="https://static01.nyt.com/images/2016/08/28/magazine/28facebook2/28mag-28facebook-t_CA1-superJumb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89959" y="935753"/>
            <a:ext cx="2647799" cy="22767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Facebook: &amp;quot;Help us understand what's happening&amp;quo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5939" y="4134175"/>
            <a:ext cx="2575350" cy="256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54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generated with very high confidence">
            <a:extLst>
              <a:ext uri="{FF2B5EF4-FFF2-40B4-BE49-F238E27FC236}">
                <a16:creationId xmlns:a16="http://schemas.microsoft.com/office/drawing/2014/main" id="{85A2852B-8F21-4A1F-A4F3-D22942DC4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289178" cy="6858000"/>
          </a:xfrm>
          <a:prstGeom prst="rect">
            <a:avLst/>
          </a:prstGeom>
        </p:spPr>
      </p:pic>
      <p:pic>
        <p:nvPicPr>
          <p:cNvPr id="6" name="Picture 5" descr="A picture containing screenshot&#10;&#10;Description generated with very high confidence">
            <a:extLst>
              <a:ext uri="{FF2B5EF4-FFF2-40B4-BE49-F238E27FC236}">
                <a16:creationId xmlns:a16="http://schemas.microsoft.com/office/drawing/2014/main" id="{EC10A46F-FADA-46F8-8CF8-6E1FB2459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89178" cy="6858000"/>
          </a:xfrm>
          <a:prstGeom prst="rect">
            <a:avLst/>
          </a:prstGeom>
        </p:spPr>
      </p:pic>
      <p:sp>
        <p:nvSpPr>
          <p:cNvPr id="7" name="TextBox 6">
            <a:extLst>
              <a:ext uri="{FF2B5EF4-FFF2-40B4-BE49-F238E27FC236}">
                <a16:creationId xmlns:a16="http://schemas.microsoft.com/office/drawing/2014/main" id="{29B8CEFB-C86E-4CDF-B017-AD8E95F0C1EF}"/>
              </a:ext>
            </a:extLst>
          </p:cNvPr>
          <p:cNvSpPr txBox="1"/>
          <p:nvPr/>
        </p:nvSpPr>
        <p:spPr>
          <a:xfrm>
            <a:off x="8428384" y="1355758"/>
            <a:ext cx="3611274" cy="3785652"/>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Most participants felt that this design was indistinguishable from the previous design.</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However, some felt this copy was less clear and did not clearly explain why the fact checked news was deemed false. </a:t>
            </a:r>
          </a:p>
        </p:txBody>
      </p:sp>
    </p:spTree>
    <p:extLst>
      <p:ext uri="{BB962C8B-B14F-4D97-AF65-F5344CB8AC3E}">
        <p14:creationId xmlns:p14="http://schemas.microsoft.com/office/powerpoint/2010/main" val="59120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generated with very high confidence">
            <a:extLst>
              <a:ext uri="{FF2B5EF4-FFF2-40B4-BE49-F238E27FC236}">
                <a16:creationId xmlns:a16="http://schemas.microsoft.com/office/drawing/2014/main" id="{0B738DBF-1685-4598-A598-2EB3F2DC9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81" y="0"/>
            <a:ext cx="6454588" cy="6858000"/>
          </a:xfrm>
          <a:prstGeom prst="rect">
            <a:avLst/>
          </a:prstGeom>
        </p:spPr>
      </p:pic>
      <p:pic>
        <p:nvPicPr>
          <p:cNvPr id="6" name="Picture 5" descr="A picture containing screenshot&#10;&#10;Description generated with very high confidence">
            <a:extLst>
              <a:ext uri="{FF2B5EF4-FFF2-40B4-BE49-F238E27FC236}">
                <a16:creationId xmlns:a16="http://schemas.microsoft.com/office/drawing/2014/main" id="{A76E0485-C532-4723-AD28-96583D32B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13" y="0"/>
            <a:ext cx="6454588" cy="6858000"/>
          </a:xfrm>
          <a:prstGeom prst="rect">
            <a:avLst/>
          </a:prstGeom>
        </p:spPr>
      </p:pic>
      <p:pic>
        <p:nvPicPr>
          <p:cNvPr id="8" name="Picture 7" descr="A picture containing screenshot&#10;&#10;Description generated with very high confidence">
            <a:extLst>
              <a:ext uri="{FF2B5EF4-FFF2-40B4-BE49-F238E27FC236}">
                <a16:creationId xmlns:a16="http://schemas.microsoft.com/office/drawing/2014/main" id="{2E63B372-D61B-45B4-8059-D86FBF438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8977" y="0"/>
            <a:ext cx="6454588" cy="6858000"/>
          </a:xfrm>
          <a:prstGeom prst="rect">
            <a:avLst/>
          </a:prstGeom>
        </p:spPr>
      </p:pic>
      <p:sp>
        <p:nvSpPr>
          <p:cNvPr id="9" name="Oval 8">
            <a:extLst>
              <a:ext uri="{FF2B5EF4-FFF2-40B4-BE49-F238E27FC236}">
                <a16:creationId xmlns:a16="http://schemas.microsoft.com/office/drawing/2014/main" id="{EFCBB74F-6B57-4F83-9C81-1E8BBF0620F5}"/>
              </a:ext>
            </a:extLst>
          </p:cNvPr>
          <p:cNvSpPr/>
          <p:nvPr/>
        </p:nvSpPr>
        <p:spPr>
          <a:xfrm>
            <a:off x="2292626" y="887896"/>
            <a:ext cx="410817" cy="3578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89FF2DF-65EF-416B-A1D0-92C3F2820934}"/>
              </a:ext>
            </a:extLst>
          </p:cNvPr>
          <p:cNvSpPr/>
          <p:nvPr/>
        </p:nvSpPr>
        <p:spPr>
          <a:xfrm>
            <a:off x="6400020" y="887896"/>
            <a:ext cx="410817" cy="3578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04DB3DB-6848-4D4D-8FC2-737D64ABD91B}"/>
              </a:ext>
            </a:extLst>
          </p:cNvPr>
          <p:cNvSpPr/>
          <p:nvPr/>
        </p:nvSpPr>
        <p:spPr>
          <a:xfrm>
            <a:off x="10051384" y="848139"/>
            <a:ext cx="410817" cy="3578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D86E200-9A73-42B7-B684-B5D2AD600A8C}"/>
              </a:ext>
            </a:extLst>
          </p:cNvPr>
          <p:cNvSpPr txBox="1"/>
          <p:nvPr/>
        </p:nvSpPr>
        <p:spPr>
          <a:xfrm>
            <a:off x="197028" y="2292626"/>
            <a:ext cx="11797943" cy="4154984"/>
          </a:xfrm>
          <a:prstGeom prst="rect">
            <a:avLst/>
          </a:prstGeom>
          <a:solidFill>
            <a:schemeClr val="bg2"/>
          </a:solidFill>
        </p:spPr>
        <p:txBody>
          <a:bodyPr wrap="square" rtlCol="0">
            <a:spAutoFit/>
          </a:bodyPr>
          <a:lstStyle/>
          <a:p>
            <a:r>
              <a:rPr lang="en-US" sz="2400" dirty="0">
                <a:latin typeface="Segoe UI Light" panose="020B0502040204020203" pitchFamily="34" charset="0"/>
                <a:cs typeface="Segoe UI Light" panose="020B0502040204020203" pitchFamily="34" charset="0"/>
              </a:rPr>
              <a:t>Most participants (80%) did not notice the green flag icon on the first design until prompted. Participants did not understand that this icon was associated with a fact check.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Participants felt that the gray flag was slightly more understandable as a fact check alert, but still felt it wasn’t clear or noticeable.</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Participants felt the list icon was the least associated with fact checking and again had issues noticing it.</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Despite issues noticing these icons, when asked to choose a preference, the majority of participants opted for the green flat (70%).  </a:t>
            </a:r>
          </a:p>
        </p:txBody>
      </p:sp>
    </p:spTree>
    <p:extLst>
      <p:ext uri="{BB962C8B-B14F-4D97-AF65-F5344CB8AC3E}">
        <p14:creationId xmlns:p14="http://schemas.microsoft.com/office/powerpoint/2010/main" val="21665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generated with very high confidence">
            <a:extLst>
              <a:ext uri="{FF2B5EF4-FFF2-40B4-BE49-F238E27FC236}">
                <a16:creationId xmlns:a16="http://schemas.microsoft.com/office/drawing/2014/main" id="{3227E4B1-BDD9-4207-81FE-80AD8B49A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54588" cy="6858000"/>
          </a:xfrm>
          <a:prstGeom prst="rect">
            <a:avLst/>
          </a:prstGeom>
        </p:spPr>
      </p:pic>
      <p:pic>
        <p:nvPicPr>
          <p:cNvPr id="6" name="Picture 5" descr="A picture containing screenshot&#10;&#10;Description generated with very high confidence">
            <a:extLst>
              <a:ext uri="{FF2B5EF4-FFF2-40B4-BE49-F238E27FC236}">
                <a16:creationId xmlns:a16="http://schemas.microsoft.com/office/drawing/2014/main" id="{9EA01BD5-A7A1-4F97-9C2F-793F38BD5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454588" cy="6858000"/>
          </a:xfrm>
          <a:prstGeom prst="rect">
            <a:avLst/>
          </a:prstGeom>
        </p:spPr>
      </p:pic>
      <p:pic>
        <p:nvPicPr>
          <p:cNvPr id="8" name="Picture 7" descr="A picture containing screenshot&#10;&#10;Description generated with very high confidence">
            <a:extLst>
              <a:ext uri="{FF2B5EF4-FFF2-40B4-BE49-F238E27FC236}">
                <a16:creationId xmlns:a16="http://schemas.microsoft.com/office/drawing/2014/main" id="{5434F07A-14E4-44AC-9E5A-3D17B1225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454588" cy="6858000"/>
          </a:xfrm>
          <a:prstGeom prst="rect">
            <a:avLst/>
          </a:prstGeom>
        </p:spPr>
      </p:pic>
      <p:sp>
        <p:nvSpPr>
          <p:cNvPr id="9" name="TextBox 8">
            <a:extLst>
              <a:ext uri="{FF2B5EF4-FFF2-40B4-BE49-F238E27FC236}">
                <a16:creationId xmlns:a16="http://schemas.microsoft.com/office/drawing/2014/main" id="{1FEA978E-2ACB-4B25-9799-F968D7263AC3}"/>
              </a:ext>
            </a:extLst>
          </p:cNvPr>
          <p:cNvSpPr txBox="1"/>
          <p:nvPr/>
        </p:nvSpPr>
        <p:spPr>
          <a:xfrm>
            <a:off x="6924317" y="574744"/>
            <a:ext cx="4750848" cy="5632311"/>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Participants found the information pop-up to be somewhat useful to help them understand if a source was credible, although some still felt it was lacking context (as in previous examples).</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Half of participants said they would use the “Don’t show me this source” tool.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The other half felt like they might use it sparingly or would not use it because they want to determine credibility on their own. </a:t>
            </a:r>
          </a:p>
        </p:txBody>
      </p:sp>
    </p:spTree>
    <p:extLst>
      <p:ext uri="{BB962C8B-B14F-4D97-AF65-F5344CB8AC3E}">
        <p14:creationId xmlns:p14="http://schemas.microsoft.com/office/powerpoint/2010/main" val="17269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generated with very high confidence">
            <a:extLst>
              <a:ext uri="{FF2B5EF4-FFF2-40B4-BE49-F238E27FC236}">
                <a16:creationId xmlns:a16="http://schemas.microsoft.com/office/drawing/2014/main" id="{A904FD08-18B0-4E73-A05D-2EED7E8C2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6454588" cy="6858000"/>
          </a:xfrm>
          <a:prstGeom prst="rect">
            <a:avLst/>
          </a:prstGeom>
        </p:spPr>
      </p:pic>
      <p:pic>
        <p:nvPicPr>
          <p:cNvPr id="6" name="Picture 5" descr="A picture containing screenshot&#10;&#10;Description generated with very high confidence">
            <a:extLst>
              <a:ext uri="{FF2B5EF4-FFF2-40B4-BE49-F238E27FC236}">
                <a16:creationId xmlns:a16="http://schemas.microsoft.com/office/drawing/2014/main" id="{3217DEC5-D4FD-4D60-808D-98EDB2356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454588" cy="6858000"/>
          </a:xfrm>
          <a:prstGeom prst="rect">
            <a:avLst/>
          </a:prstGeom>
        </p:spPr>
      </p:pic>
      <p:pic>
        <p:nvPicPr>
          <p:cNvPr id="8" name="Picture 7" descr="A picture containing screenshot&#10;&#10;Description generated with very high confidence">
            <a:extLst>
              <a:ext uri="{FF2B5EF4-FFF2-40B4-BE49-F238E27FC236}">
                <a16:creationId xmlns:a16="http://schemas.microsoft.com/office/drawing/2014/main" id="{7896866B-877A-45D0-A871-1C0DA620F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
            <a:ext cx="6454588" cy="6858000"/>
          </a:xfrm>
          <a:prstGeom prst="rect">
            <a:avLst/>
          </a:prstGeom>
        </p:spPr>
      </p:pic>
      <p:sp>
        <p:nvSpPr>
          <p:cNvPr id="9" name="TextBox 8">
            <a:extLst>
              <a:ext uri="{FF2B5EF4-FFF2-40B4-BE49-F238E27FC236}">
                <a16:creationId xmlns:a16="http://schemas.microsoft.com/office/drawing/2014/main" id="{2ED32B82-4190-4E4E-A280-F2DB4FE3C56F}"/>
              </a:ext>
            </a:extLst>
          </p:cNvPr>
          <p:cNvSpPr txBox="1"/>
          <p:nvPr/>
        </p:nvSpPr>
        <p:spPr>
          <a:xfrm>
            <a:off x="6977326" y="1720840"/>
            <a:ext cx="4750848" cy="3416320"/>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Participants were split on whether they preferred to hover on an icon or hover on the web link to activate the fact check pop-up.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Again, participants felt that the process to mute a source was easy and it was clear that the source was muted. </a:t>
            </a:r>
          </a:p>
        </p:txBody>
      </p:sp>
    </p:spTree>
    <p:extLst>
      <p:ext uri="{BB962C8B-B14F-4D97-AF65-F5344CB8AC3E}">
        <p14:creationId xmlns:p14="http://schemas.microsoft.com/office/powerpoint/2010/main" val="243858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generated with very high confidence">
            <a:extLst>
              <a:ext uri="{FF2B5EF4-FFF2-40B4-BE49-F238E27FC236}">
                <a16:creationId xmlns:a16="http://schemas.microsoft.com/office/drawing/2014/main" id="{A3B503D5-0DA8-4E39-89EB-C546E0DC1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5" y="0"/>
            <a:ext cx="6070705" cy="6858000"/>
          </a:xfrm>
          <a:prstGeom prst="rect">
            <a:avLst/>
          </a:prstGeom>
        </p:spPr>
      </p:pic>
      <p:pic>
        <p:nvPicPr>
          <p:cNvPr id="6" name="Picture 5" descr="A picture containing screenshot&#10;&#10;Description generated with very high confidence">
            <a:extLst>
              <a:ext uri="{FF2B5EF4-FFF2-40B4-BE49-F238E27FC236}">
                <a16:creationId xmlns:a16="http://schemas.microsoft.com/office/drawing/2014/main" id="{3DADBC22-A603-47CA-92F6-3871130ED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70705" cy="6858000"/>
          </a:xfrm>
          <a:prstGeom prst="rect">
            <a:avLst/>
          </a:prstGeom>
        </p:spPr>
      </p:pic>
      <p:pic>
        <p:nvPicPr>
          <p:cNvPr id="8" name="Picture 7" descr="A picture containing screenshot&#10;&#10;Description generated with very high confidence">
            <a:extLst>
              <a:ext uri="{FF2B5EF4-FFF2-40B4-BE49-F238E27FC236}">
                <a16:creationId xmlns:a16="http://schemas.microsoft.com/office/drawing/2014/main" id="{A1B9665A-CE5A-475E-8681-158C78B08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7" y="0"/>
            <a:ext cx="6070705" cy="6858000"/>
          </a:xfrm>
          <a:prstGeom prst="rect">
            <a:avLst/>
          </a:prstGeom>
        </p:spPr>
      </p:pic>
      <p:pic>
        <p:nvPicPr>
          <p:cNvPr id="10" name="Picture 9" descr="A picture containing screenshot&#10;&#10;Description generated with very high confidence">
            <a:extLst>
              <a:ext uri="{FF2B5EF4-FFF2-40B4-BE49-F238E27FC236}">
                <a16:creationId xmlns:a16="http://schemas.microsoft.com/office/drawing/2014/main" id="{4FA577B1-3D7B-46A0-92FB-FD9905E76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7" y="0"/>
            <a:ext cx="6070705" cy="6858000"/>
          </a:xfrm>
          <a:prstGeom prst="rect">
            <a:avLst/>
          </a:prstGeom>
        </p:spPr>
      </p:pic>
      <p:sp>
        <p:nvSpPr>
          <p:cNvPr id="11" name="TextBox 10">
            <a:extLst>
              <a:ext uri="{FF2B5EF4-FFF2-40B4-BE49-F238E27FC236}">
                <a16:creationId xmlns:a16="http://schemas.microsoft.com/office/drawing/2014/main" id="{5D46A4B7-2F3B-4E1A-B8F4-BEC8B9694828}"/>
              </a:ext>
            </a:extLst>
          </p:cNvPr>
          <p:cNvSpPr txBox="1"/>
          <p:nvPr/>
        </p:nvSpPr>
        <p:spPr>
          <a:xfrm>
            <a:off x="6619517" y="1128742"/>
            <a:ext cx="4750848" cy="4524315"/>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Most participants noticed and appreciated the highlighted link as a sign that something was not quite right with that result/source. The highlighting and red font were clear indicators to most participants. </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Participants also appreciated the “See All My Muted Sources” feature, as a means of managing sources they may want to unmute in the future. </a:t>
            </a:r>
          </a:p>
        </p:txBody>
      </p:sp>
    </p:spTree>
    <p:extLst>
      <p:ext uri="{BB962C8B-B14F-4D97-AF65-F5344CB8AC3E}">
        <p14:creationId xmlns:p14="http://schemas.microsoft.com/office/powerpoint/2010/main" val="385701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generated with very high confidence">
            <a:extLst>
              <a:ext uri="{FF2B5EF4-FFF2-40B4-BE49-F238E27FC236}">
                <a16:creationId xmlns:a16="http://schemas.microsoft.com/office/drawing/2014/main" id="{AADF35E8-ED36-489A-8831-7A81F9724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70705" cy="6858000"/>
          </a:xfrm>
          <a:prstGeom prst="rect">
            <a:avLst/>
          </a:prstGeom>
        </p:spPr>
      </p:pic>
      <p:pic>
        <p:nvPicPr>
          <p:cNvPr id="6" name="Picture 5" descr="A picture containing screenshot&#10;&#10;Description generated with very high confidence">
            <a:extLst>
              <a:ext uri="{FF2B5EF4-FFF2-40B4-BE49-F238E27FC236}">
                <a16:creationId xmlns:a16="http://schemas.microsoft.com/office/drawing/2014/main" id="{C4AFA430-81FC-4E17-8963-2ED6FA2D2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6070705" cy="6858000"/>
          </a:xfrm>
          <a:prstGeom prst="rect">
            <a:avLst/>
          </a:prstGeom>
        </p:spPr>
      </p:pic>
      <p:pic>
        <p:nvPicPr>
          <p:cNvPr id="8" name="Picture 7" descr="A picture containing screenshot&#10;&#10;Description generated with very high confidence">
            <a:extLst>
              <a:ext uri="{FF2B5EF4-FFF2-40B4-BE49-F238E27FC236}">
                <a16:creationId xmlns:a16="http://schemas.microsoft.com/office/drawing/2014/main" id="{38820D1D-529A-4E23-AA70-3A11D9672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0"/>
            <a:ext cx="6070705" cy="6858000"/>
          </a:xfrm>
          <a:prstGeom prst="rect">
            <a:avLst/>
          </a:prstGeom>
        </p:spPr>
      </p:pic>
      <p:pic>
        <p:nvPicPr>
          <p:cNvPr id="10" name="Picture 9" descr="A picture containing screenshot&#10;&#10;Description generated with very high confidence">
            <a:extLst>
              <a:ext uri="{FF2B5EF4-FFF2-40B4-BE49-F238E27FC236}">
                <a16:creationId xmlns:a16="http://schemas.microsoft.com/office/drawing/2014/main" id="{5B08C92B-55DF-424E-B831-FCBD31FB5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7" y="0"/>
            <a:ext cx="6070705" cy="6858000"/>
          </a:xfrm>
          <a:prstGeom prst="rect">
            <a:avLst/>
          </a:prstGeom>
        </p:spPr>
      </p:pic>
      <p:sp>
        <p:nvSpPr>
          <p:cNvPr id="11" name="TextBox 10">
            <a:extLst>
              <a:ext uri="{FF2B5EF4-FFF2-40B4-BE49-F238E27FC236}">
                <a16:creationId xmlns:a16="http://schemas.microsoft.com/office/drawing/2014/main" id="{D7F98149-438D-4A6D-B22D-DB11A11410C9}"/>
              </a:ext>
            </a:extLst>
          </p:cNvPr>
          <p:cNvSpPr txBox="1"/>
          <p:nvPr/>
        </p:nvSpPr>
        <p:spPr>
          <a:xfrm>
            <a:off x="669291" y="956464"/>
            <a:ext cx="4750848" cy="4524315"/>
          </a:xfrm>
          <a:prstGeom prst="rect">
            <a:avLst/>
          </a:prstGeom>
          <a:noFill/>
        </p:spPr>
        <p:txBody>
          <a:bodyPr wrap="square" rtlCol="0">
            <a:spAutoFit/>
          </a:bodyPr>
          <a:lstStyle/>
          <a:p>
            <a:r>
              <a:rPr lang="en-US" sz="2400" dirty="0">
                <a:latin typeface="Segoe UI Light" panose="020B0502040204020203" pitchFamily="34" charset="0"/>
                <a:cs typeface="Segoe UI Light" panose="020B0502040204020203" pitchFamily="34" charset="0"/>
              </a:rPr>
              <a:t>Participants liked the clarity in the messaging of this fake news tag, but had a harder time noticing it in the search results. The red font and icon were helpful in drawing attention to the alert.</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Participants also felt that it was easy to mute the source, but that the feature was a bit lost in the search result and not as noticeable as other design options. </a:t>
            </a:r>
          </a:p>
        </p:txBody>
      </p:sp>
    </p:spTree>
    <p:extLst>
      <p:ext uri="{BB962C8B-B14F-4D97-AF65-F5344CB8AC3E}">
        <p14:creationId xmlns:p14="http://schemas.microsoft.com/office/powerpoint/2010/main" val="268868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1023" y="1180022"/>
            <a:ext cx="11187031" cy="4154984"/>
          </a:xfrm>
          <a:prstGeom prst="rect">
            <a:avLst/>
          </a:prstGeom>
          <a:noFill/>
        </p:spPr>
        <p:txBody>
          <a:bodyPr wrap="square" rtlCol="0">
            <a:spAutoFit/>
          </a:bodyPr>
          <a:lstStyle/>
          <a:p>
            <a:pPr marL="285750" indent="-285750">
              <a:buFontTx/>
              <a:buChar char="-"/>
            </a:pPr>
            <a:r>
              <a:rPr lang="en-US" sz="2400" dirty="0">
                <a:latin typeface="Segoe UI Light" panose="020B0502040204020203" pitchFamily="34" charset="0"/>
                <a:cs typeface="Segoe UI Light" panose="020B0502040204020203" pitchFamily="34" charset="0"/>
              </a:rPr>
              <a:t>Of all the options presented, participants preferred the designs with the Fact Checked: True/False and the red/green dots. They felt these designs were the easiest to understand.</a:t>
            </a:r>
          </a:p>
          <a:p>
            <a:pPr marL="742950" lvl="1" indent="-285750">
              <a:buFontTx/>
              <a:buChar char="-"/>
            </a:pPr>
            <a:r>
              <a:rPr lang="en-US" sz="2400" dirty="0">
                <a:latin typeface="Segoe UI Light" panose="020B0502040204020203" pitchFamily="34" charset="0"/>
                <a:cs typeface="Segoe UI Light" panose="020B0502040204020203" pitchFamily="34" charset="0"/>
              </a:rPr>
              <a:t>However, participants did ask to include the information icon alongside this design to provide additional context to the user about why/how an article was fact checked. </a:t>
            </a:r>
          </a:p>
          <a:p>
            <a:pPr marL="742950" lvl="1" indent="-285750">
              <a:buFontTx/>
              <a:buChar char="-"/>
            </a:pPr>
            <a:endParaRPr lang="en-US" sz="2400" dirty="0">
              <a:latin typeface="Segoe UI Light" panose="020B0502040204020203" pitchFamily="34" charset="0"/>
              <a:cs typeface="Segoe UI Light" panose="020B0502040204020203" pitchFamily="34" charset="0"/>
            </a:endParaRPr>
          </a:p>
          <a:p>
            <a:pPr marL="285750" indent="-285750">
              <a:buFontTx/>
              <a:buChar char="-"/>
            </a:pPr>
            <a:endParaRPr lang="en-US" sz="2400" dirty="0">
              <a:latin typeface="Segoe UI Light" panose="020B0502040204020203" pitchFamily="34" charset="0"/>
              <a:cs typeface="Segoe UI Light" panose="020B0502040204020203" pitchFamily="34" charset="0"/>
            </a:endParaRPr>
          </a:p>
          <a:p>
            <a:pPr marL="285750" indent="-285750">
              <a:buFontTx/>
              <a:buChar char="-"/>
            </a:pPr>
            <a:r>
              <a:rPr lang="en-US" sz="2400" dirty="0">
                <a:latin typeface="Segoe UI Light" panose="020B0502040204020203" pitchFamily="34" charset="0"/>
                <a:cs typeface="Segoe UI Light" panose="020B0502040204020203" pitchFamily="34" charset="0"/>
              </a:rPr>
              <a:t>60% of participants said they would use and appreciate options like the ones provided in the study to help them identify fake news in search results. </a:t>
            </a:r>
          </a:p>
          <a:p>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7126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79" y="2842418"/>
            <a:ext cx="6265796" cy="1325563"/>
          </a:xfrm>
        </p:spPr>
        <p:txBody>
          <a:bodyPr/>
          <a:lstStyle/>
          <a:p>
            <a:pPr algn="ctr"/>
            <a:r>
              <a:rPr lang="en-US" dirty="0">
                <a:latin typeface="Segoe UI Light" panose="020B0502040204020203" pitchFamily="34" charset="0"/>
                <a:cs typeface="Segoe UI Light" panose="020B0502040204020203" pitchFamily="34" charset="0"/>
              </a:rPr>
              <a:t>Questions? </a:t>
            </a:r>
          </a:p>
        </p:txBody>
      </p:sp>
    </p:spTree>
    <p:extLst>
      <p:ext uri="{BB962C8B-B14F-4D97-AF65-F5344CB8AC3E}">
        <p14:creationId xmlns:p14="http://schemas.microsoft.com/office/powerpoint/2010/main" val="41901604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79" y="2842418"/>
            <a:ext cx="6265796" cy="1325563"/>
          </a:xfrm>
        </p:spPr>
        <p:txBody>
          <a:bodyPr/>
          <a:lstStyle/>
          <a:p>
            <a:pPr algn="ctr"/>
            <a:r>
              <a:rPr lang="en-US" dirty="0">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4052672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79" y="2842418"/>
            <a:ext cx="6265796" cy="1325563"/>
          </a:xfrm>
        </p:spPr>
        <p:txBody>
          <a:bodyPr/>
          <a:lstStyle/>
          <a:p>
            <a:r>
              <a:rPr lang="en-US" dirty="0">
                <a:latin typeface="Segoe UI Light" panose="020B0502040204020203" pitchFamily="34" charset="0"/>
                <a:cs typeface="Segoe UI Light" panose="020B0502040204020203" pitchFamily="34" charset="0"/>
              </a:rPr>
              <a:t>References and Resources</a:t>
            </a:r>
          </a:p>
        </p:txBody>
      </p:sp>
    </p:spTree>
    <p:extLst>
      <p:ext uri="{BB962C8B-B14F-4D97-AF65-F5344CB8AC3E}">
        <p14:creationId xmlns:p14="http://schemas.microsoft.com/office/powerpoint/2010/main" val="3055501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img.buzzfeed.com/buzzfeed-static/static/2016-08/30/16/asset/buzzfeed-prod-web03/sub-buzz-29920-147258772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344" y="391925"/>
            <a:ext cx="8476977" cy="562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4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249" y="78289"/>
            <a:ext cx="11499743" cy="6986528"/>
          </a:xfrm>
          <a:prstGeom prst="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hlinkClick r:id="rId2"/>
              </a:rPr>
              <a:t>“Facebook Is Cracking Down on Viral Hoaxes. Really.”</a:t>
            </a:r>
            <a:r>
              <a:rPr lang="en-US" sz="1600" dirty="0">
                <a:latin typeface="Segoe UI Light" panose="020B0502040204020203" pitchFamily="34" charset="0"/>
                <a:cs typeface="Segoe UI Light" panose="020B0502040204020203" pitchFamily="34" charset="0"/>
              </a:rPr>
              <a:t>, Slate, 20 January 2015</a:t>
            </a:r>
            <a:endParaRPr lang="en-US" sz="1600" dirty="0">
              <a:latin typeface="Segoe UI Light" panose="020B0502040204020203" pitchFamily="34" charset="0"/>
              <a:cs typeface="Segoe UI Light" panose="020B0502040204020203" pitchFamily="34" charset="0"/>
              <a:hlinkClick r:id="" action="ppaction://noaction"/>
            </a:endParaRPr>
          </a:p>
          <a:p>
            <a:r>
              <a:rPr lang="en-US" sz="1600" dirty="0">
                <a:latin typeface="Segoe UI Light" panose="020B0502040204020203" pitchFamily="34" charset="0"/>
                <a:cs typeface="Segoe UI Light" panose="020B0502040204020203" pitchFamily="34" charset="0"/>
                <a:hlinkClick r:id="" action="ppaction://noaction"/>
              </a:rPr>
              <a:t>“Former Facebook Workers: We Routinely Suppressed Conservative News,” </a:t>
            </a:r>
            <a:r>
              <a:rPr lang="en-US" sz="1600" dirty="0">
                <a:latin typeface="Segoe UI Light" panose="020B0502040204020203" pitchFamily="34" charset="0"/>
                <a:cs typeface="Segoe UI Light" panose="020B0502040204020203" pitchFamily="34" charset="0"/>
              </a:rPr>
              <a:t>Gizmodo, 9 May 2016</a:t>
            </a:r>
            <a:endParaRPr lang="en-US" sz="1600" dirty="0">
              <a:latin typeface="Segoe UI Light" panose="020B0502040204020203" pitchFamily="34" charset="0"/>
              <a:cs typeface="Segoe UI Light" panose="020B0502040204020203" pitchFamily="34" charset="0"/>
              <a:hlinkClick r:id="" action="ppaction://noaction"/>
            </a:endParaRPr>
          </a:p>
          <a:p>
            <a:r>
              <a:rPr lang="en-US" sz="1600" dirty="0">
                <a:latin typeface="Segoe UI Light" panose="020B0502040204020203" pitchFamily="34" charset="0"/>
                <a:cs typeface="Segoe UI Light" panose="020B0502040204020203" pitchFamily="34" charset="0"/>
                <a:hlinkClick r:id="" action="ppaction://noaction"/>
              </a:rPr>
              <a:t>“Facebook’s Bias Is Built-In, and Bears Watching,” </a:t>
            </a:r>
            <a:r>
              <a:rPr lang="en-US" sz="1600" dirty="0">
                <a:latin typeface="Segoe UI Light" panose="020B0502040204020203" pitchFamily="34" charset="0"/>
                <a:cs typeface="Segoe UI Light" panose="020B0502040204020203" pitchFamily="34" charset="0"/>
              </a:rPr>
              <a:t>The New York Times, 11 May 2016</a:t>
            </a:r>
            <a:endParaRPr lang="en-US" sz="1600" dirty="0">
              <a:latin typeface="Segoe UI Light" panose="020B0502040204020203" pitchFamily="34" charset="0"/>
              <a:cs typeface="Segoe UI Light" panose="020B0502040204020203" pitchFamily="34" charset="0"/>
              <a:hlinkClick r:id="" action="ppaction://noaction"/>
            </a:endParaRPr>
          </a:p>
          <a:p>
            <a:r>
              <a:rPr lang="en-US" sz="1600" dirty="0">
                <a:latin typeface="Segoe UI Light" panose="020B0502040204020203" pitchFamily="34" charset="0"/>
                <a:cs typeface="Segoe UI Light" panose="020B0502040204020203" pitchFamily="34" charset="0"/>
                <a:hlinkClick r:id="" action="ppaction://noaction"/>
              </a:rPr>
              <a:t>“Facebook Must Be Accountable to the Public,” </a:t>
            </a:r>
            <a:r>
              <a:rPr lang="en-US" sz="1600" dirty="0">
                <a:latin typeface="Segoe UI Light" panose="020B0502040204020203" pitchFamily="34" charset="0"/>
                <a:cs typeface="Segoe UI Light" panose="020B0502040204020203" pitchFamily="34" charset="0"/>
              </a:rPr>
              <a:t>Data &amp; Society, 13 May 2016</a:t>
            </a:r>
            <a:endParaRPr lang="en-US" sz="1600" dirty="0">
              <a:latin typeface="Segoe UI Light" panose="020B0502040204020203" pitchFamily="34" charset="0"/>
              <a:cs typeface="Segoe UI Light" panose="020B0502040204020203" pitchFamily="34" charset="0"/>
              <a:hlinkClick r:id="rId3"/>
            </a:endParaRPr>
          </a:p>
          <a:p>
            <a:r>
              <a:rPr lang="en-US" sz="1600" dirty="0">
                <a:latin typeface="Segoe UI Light" panose="020B0502040204020203" pitchFamily="34" charset="0"/>
                <a:cs typeface="Segoe UI Light" panose="020B0502040204020203" pitchFamily="34" charset="0"/>
                <a:hlinkClick r:id="rId4"/>
              </a:rPr>
              <a:t>“Social Media Finds New Role as News and Entertainment Curator,” </a:t>
            </a:r>
            <a:r>
              <a:rPr lang="en-US" sz="1600" dirty="0">
                <a:latin typeface="Segoe UI Light" panose="020B0502040204020203" pitchFamily="34" charset="0"/>
                <a:cs typeface="Segoe UI Light" panose="020B0502040204020203" pitchFamily="34" charset="0"/>
              </a:rPr>
              <a:t>The New York Times, 15 May 2016</a:t>
            </a:r>
          </a:p>
          <a:p>
            <a:r>
              <a:rPr lang="en-US" sz="1600" dirty="0">
                <a:latin typeface="Segoe UI Light" panose="020B0502040204020203" pitchFamily="34" charset="0"/>
                <a:cs typeface="Segoe UI Light" panose="020B0502040204020203" pitchFamily="34" charset="0"/>
                <a:hlinkClick r:id="rId5"/>
              </a:rPr>
              <a:t>“News Use Across Social Media Platforms,”</a:t>
            </a:r>
            <a:r>
              <a:rPr lang="en-US" sz="1600" dirty="0">
                <a:latin typeface="Segoe UI Light" panose="020B0502040204020203" pitchFamily="34" charset="0"/>
                <a:cs typeface="Segoe UI Light" panose="020B0502040204020203" pitchFamily="34" charset="0"/>
              </a:rPr>
              <a:t> Pew Research Center, 26 May 2016</a:t>
            </a:r>
          </a:p>
          <a:p>
            <a:r>
              <a:rPr lang="en-US" sz="1600" dirty="0">
                <a:latin typeface="Segoe UI Light" panose="020B0502040204020203" pitchFamily="34" charset="0"/>
                <a:cs typeface="Segoe UI Light" panose="020B0502040204020203" pitchFamily="34" charset="0"/>
                <a:hlinkClick r:id="rId6"/>
              </a:rPr>
              <a:t>“Facebook to Change News Feed to Focus on Friends and Family,”</a:t>
            </a:r>
            <a:r>
              <a:rPr lang="en-US" sz="1600" dirty="0">
                <a:latin typeface="Segoe UI Light" panose="020B0502040204020203" pitchFamily="34" charset="0"/>
                <a:cs typeface="Segoe UI Light" panose="020B0502040204020203" pitchFamily="34" charset="0"/>
              </a:rPr>
              <a:t> The New York Times, 29 June 2016</a:t>
            </a:r>
          </a:p>
          <a:p>
            <a:r>
              <a:rPr lang="en-US" sz="1600" dirty="0">
                <a:latin typeface="Segoe UI Light" panose="020B0502040204020203" pitchFamily="34" charset="0"/>
                <a:cs typeface="Segoe UI Light" panose="020B0502040204020203" pitchFamily="34" charset="0"/>
                <a:hlinkClick r:id="rId7"/>
              </a:rPr>
              <a:t>“The Modern News Consumer,”</a:t>
            </a:r>
            <a:r>
              <a:rPr lang="en-US" sz="1600" dirty="0">
                <a:latin typeface="Segoe UI Light" panose="020B0502040204020203" pitchFamily="34" charset="0"/>
                <a:cs typeface="Segoe UI Light" panose="020B0502040204020203" pitchFamily="34" charset="0"/>
              </a:rPr>
              <a:t> Pew Research Center, 7 July 2016</a:t>
            </a:r>
          </a:p>
          <a:p>
            <a:r>
              <a:rPr lang="en-US" sz="1600" dirty="0">
                <a:latin typeface="Segoe UI Light" panose="020B0502040204020203" pitchFamily="34" charset="0"/>
                <a:cs typeface="Segoe UI Light" panose="020B0502040204020203" pitchFamily="34" charset="0"/>
                <a:hlinkClick r:id="rId8"/>
              </a:rPr>
              <a:t>“The Case Against the Media, By the Media,”</a:t>
            </a:r>
            <a:r>
              <a:rPr lang="en-US" sz="1600" dirty="0">
                <a:latin typeface="Segoe UI Light" panose="020B0502040204020203" pitchFamily="34" charset="0"/>
                <a:cs typeface="Segoe UI Light" panose="020B0502040204020203" pitchFamily="34" charset="0"/>
              </a:rPr>
              <a:t> New York Magazine, 25 July 2016</a:t>
            </a:r>
          </a:p>
          <a:p>
            <a:r>
              <a:rPr lang="en-US" sz="1600" dirty="0">
                <a:latin typeface="Segoe UI Light" panose="020B0502040204020203" pitchFamily="34" charset="0"/>
                <a:cs typeface="Segoe UI Light" panose="020B0502040204020203" pitchFamily="34" charset="0"/>
                <a:hlinkClick r:id="rId9"/>
              </a:rPr>
              <a:t>“Shocker! Facebook Changes Its Algorithm to Avoid ‘Clickbait,” </a:t>
            </a:r>
            <a:r>
              <a:rPr lang="en-US" sz="1600" dirty="0">
                <a:latin typeface="Segoe UI Light" panose="020B0502040204020203" pitchFamily="34" charset="0"/>
                <a:cs typeface="Segoe UI Light" panose="020B0502040204020203" pitchFamily="34" charset="0"/>
              </a:rPr>
              <a:t>The New York Times, 4 August 2016</a:t>
            </a:r>
          </a:p>
          <a:p>
            <a:r>
              <a:rPr lang="en-US" sz="1600" dirty="0">
                <a:latin typeface="Segoe UI Light" panose="020B0502040204020203" pitchFamily="34" charset="0"/>
                <a:cs typeface="Segoe UI Light" panose="020B0502040204020203" pitchFamily="34" charset="0"/>
                <a:hlinkClick r:id="rId10"/>
              </a:rPr>
              <a:t>“Inside Facebook’s (Totally Insane, Unintentionally Gigantic, Hyperpartisan) Political-Media Machine,”</a:t>
            </a:r>
            <a:r>
              <a:rPr lang="en-US" sz="1600" dirty="0">
                <a:latin typeface="Segoe UI Light" panose="020B0502040204020203" pitchFamily="34" charset="0"/>
                <a:cs typeface="Segoe UI Light" panose="020B0502040204020203" pitchFamily="34" charset="0"/>
              </a:rPr>
              <a:t> The New York Times, 24 August 2016</a:t>
            </a:r>
          </a:p>
          <a:p>
            <a:r>
              <a:rPr lang="en-US" sz="1600" dirty="0">
                <a:latin typeface="Segoe UI Light" panose="020B0502040204020203" pitchFamily="34" charset="0"/>
                <a:cs typeface="Segoe UI Light" panose="020B0502040204020203" pitchFamily="34" charset="0"/>
                <a:hlinkClick r:id="rId11"/>
              </a:rPr>
              <a:t>“Trending Bad: How Facebook’s Foray into Automated News Went From Messy to Disastrous,”</a:t>
            </a:r>
            <a:r>
              <a:rPr lang="en-US" sz="1600" dirty="0">
                <a:latin typeface="Segoe UI Light" panose="020B0502040204020203" pitchFamily="34" charset="0"/>
                <a:cs typeface="Segoe UI Light" panose="020B0502040204020203" pitchFamily="34" charset="0"/>
              </a:rPr>
              <a:t> Slate, 30 August 2016</a:t>
            </a:r>
          </a:p>
          <a:p>
            <a:r>
              <a:rPr lang="en-US" sz="1600" dirty="0">
                <a:latin typeface="Segoe UI Light" panose="020B0502040204020203" pitchFamily="34" charset="0"/>
                <a:cs typeface="Segoe UI Light" panose="020B0502040204020203" pitchFamily="34" charset="0"/>
                <a:hlinkClick r:id="rId12"/>
              </a:rPr>
              <a:t>“Facebook Must Either Innovate or Admit Defeat at the Hands of Fake News Hoaxsters,” </a:t>
            </a:r>
            <a:r>
              <a:rPr lang="en-US" sz="1600" dirty="0">
                <a:latin typeface="Segoe UI Light" panose="020B0502040204020203" pitchFamily="34" charset="0"/>
                <a:cs typeface="Segoe UI Light" panose="020B0502040204020203" pitchFamily="34" charset="0"/>
              </a:rPr>
              <a:t>BuzzfeedNews, 30 August 2016</a:t>
            </a:r>
          </a:p>
          <a:p>
            <a:r>
              <a:rPr lang="en-US" sz="1600" dirty="0">
                <a:latin typeface="Segoe UI Light" panose="020B0502040204020203" pitchFamily="34" charset="0"/>
                <a:cs typeface="Segoe UI Light" panose="020B0502040204020203" pitchFamily="34" charset="0"/>
                <a:hlinkClick r:id="rId13"/>
              </a:rPr>
              <a:t>“10 Facts About the Changing Digital News Landscape,”</a:t>
            </a:r>
            <a:r>
              <a:rPr lang="en-US" sz="1600" dirty="0">
                <a:latin typeface="Segoe UI Light" panose="020B0502040204020203" pitchFamily="34" charset="0"/>
                <a:cs typeface="Segoe UI Light" panose="020B0502040204020203" pitchFamily="34" charset="0"/>
              </a:rPr>
              <a:t> Pew Research Center, 14 September 2016</a:t>
            </a:r>
          </a:p>
          <a:p>
            <a:r>
              <a:rPr lang="en-US" sz="1600" dirty="0">
                <a:latin typeface="Segoe UI Light" panose="020B0502040204020203" pitchFamily="34" charset="0"/>
                <a:cs typeface="Segoe UI Light" panose="020B0502040204020203" pitchFamily="34" charset="0"/>
                <a:hlinkClick r:id="rId14"/>
              </a:rPr>
              <a:t>“Facebook Has Repeatedly Trended Fake News Since Firing Its Human Editors,”</a:t>
            </a:r>
            <a:r>
              <a:rPr lang="en-US" sz="1600" dirty="0">
                <a:latin typeface="Segoe UI Light" panose="020B0502040204020203" pitchFamily="34" charset="0"/>
                <a:cs typeface="Segoe UI Light" panose="020B0502040204020203" pitchFamily="34" charset="0"/>
              </a:rPr>
              <a:t> Washington Post, 12 October 2016</a:t>
            </a:r>
          </a:p>
          <a:p>
            <a:r>
              <a:rPr lang="en-US" sz="1600" dirty="0">
                <a:latin typeface="Segoe UI Light" panose="020B0502040204020203" pitchFamily="34" charset="0"/>
                <a:cs typeface="Segoe UI Light" panose="020B0502040204020203" pitchFamily="34" charset="0"/>
                <a:hlinkClick r:id="rId15"/>
              </a:rPr>
              <a:t>“Hyperpartisan Facebook Pages Are Publishing False and Misleading Information at an Alarming Rate”</a:t>
            </a:r>
            <a:r>
              <a:rPr lang="en-US" sz="1600" dirty="0">
                <a:latin typeface="Segoe UI Light" panose="020B0502040204020203" pitchFamily="34" charset="0"/>
                <a:cs typeface="Segoe UI Light" panose="020B0502040204020203" pitchFamily="34" charset="0"/>
              </a:rPr>
              <a:t>, Buzzfeed, 20 October 2016</a:t>
            </a:r>
          </a:p>
          <a:p>
            <a:r>
              <a:rPr lang="en-US" sz="1600" dirty="0">
                <a:latin typeface="Segoe UI Light" panose="020B0502040204020203" pitchFamily="34" charset="0"/>
                <a:cs typeface="Segoe UI Light" panose="020B0502040204020203" pitchFamily="34" charset="0"/>
                <a:hlinkClick r:id="rId16"/>
              </a:rPr>
              <a:t>“How the Internet Is Loosening Our Grip on the Truth,”</a:t>
            </a:r>
            <a:r>
              <a:rPr lang="en-US" sz="1600" dirty="0">
                <a:latin typeface="Segoe UI Light" panose="020B0502040204020203" pitchFamily="34" charset="0"/>
                <a:cs typeface="Segoe UI Light" panose="020B0502040204020203" pitchFamily="34" charset="0"/>
              </a:rPr>
              <a:t> The New York Times, 3 November 2016</a:t>
            </a:r>
          </a:p>
          <a:p>
            <a:r>
              <a:rPr lang="en-US" sz="1600" dirty="0">
                <a:latin typeface="Segoe UI Light" panose="020B0502040204020203" pitchFamily="34" charset="0"/>
                <a:cs typeface="Segoe UI Light" panose="020B0502040204020203" pitchFamily="34" charset="0"/>
                <a:hlinkClick r:id="rId17"/>
              </a:rPr>
              <a:t>“How Teens in the Balkans Are Duping Trump Supporters with Fake News,” </a:t>
            </a:r>
            <a:r>
              <a:rPr lang="en-US" sz="1600" dirty="0">
                <a:latin typeface="Segoe UI Light" panose="020B0502040204020203" pitchFamily="34" charset="0"/>
                <a:cs typeface="Segoe UI Light" panose="020B0502040204020203" pitchFamily="34" charset="0"/>
              </a:rPr>
              <a:t>BuzzfeedNews, 3 November 2016</a:t>
            </a:r>
          </a:p>
          <a:p>
            <a:r>
              <a:rPr lang="en-US" sz="1600" dirty="0">
                <a:latin typeface="Segoe UI Light" panose="020B0502040204020203" pitchFamily="34" charset="0"/>
                <a:cs typeface="Segoe UI Light" panose="020B0502040204020203" pitchFamily="34" charset="0"/>
                <a:hlinkClick r:id="rId18"/>
              </a:rPr>
              <a:t>“Facebook, in Crosshairs After Election, Said to Question Its Influence,”</a:t>
            </a:r>
            <a:r>
              <a:rPr lang="en-US" sz="1600" dirty="0">
                <a:latin typeface="Segoe UI Light" panose="020B0502040204020203" pitchFamily="34" charset="0"/>
                <a:cs typeface="Segoe UI Light" panose="020B0502040204020203" pitchFamily="34" charset="0"/>
              </a:rPr>
              <a:t> The New York Times, 12 November 2016</a:t>
            </a:r>
          </a:p>
          <a:p>
            <a:r>
              <a:rPr lang="en-US" sz="1600" dirty="0">
                <a:latin typeface="Segoe UI Light" panose="020B0502040204020203" pitchFamily="34" charset="0"/>
                <a:cs typeface="Segoe UI Light" panose="020B0502040204020203" pitchFamily="34" charset="0"/>
                <a:hlinkClick r:id="rId19"/>
              </a:rPr>
              <a:t>“Despite Zuckerberg’s Protests, Fake News Does Better on Facebook Than Real News. Here’s the Data to Prove It,” </a:t>
            </a:r>
            <a:r>
              <a:rPr lang="en-US" sz="1600" dirty="0">
                <a:latin typeface="Segoe UI Light" panose="020B0502040204020203" pitchFamily="34" charset="0"/>
                <a:cs typeface="Segoe UI Light" panose="020B0502040204020203" pitchFamily="34" charset="0"/>
              </a:rPr>
              <a:t>Hapgood.us, 13 November 2016</a:t>
            </a:r>
          </a:p>
          <a:p>
            <a:r>
              <a:rPr lang="en-US" sz="1600" dirty="0">
                <a:latin typeface="Segoe UI Light" panose="020B0502040204020203" pitchFamily="34" charset="0"/>
                <a:cs typeface="Segoe UI Light" panose="020B0502040204020203" pitchFamily="34" charset="0"/>
                <a:hlinkClick r:id="rId20"/>
              </a:rPr>
              <a:t>“Renegade Facebook Employees Form Task Force to Battle Fake News,” </a:t>
            </a:r>
            <a:r>
              <a:rPr lang="en-US" sz="1600" dirty="0">
                <a:latin typeface="Segoe UI Light" panose="020B0502040204020203" pitchFamily="34" charset="0"/>
                <a:cs typeface="Segoe UI Light" panose="020B0502040204020203" pitchFamily="34" charset="0"/>
              </a:rPr>
              <a:t>BuzzfeedNews, 14 November 2016</a:t>
            </a:r>
          </a:p>
          <a:p>
            <a:r>
              <a:rPr lang="en-US" sz="1600" dirty="0">
                <a:latin typeface="Segoe UI Light" panose="020B0502040204020203" pitchFamily="34" charset="0"/>
                <a:cs typeface="Segoe UI Light" panose="020B0502040204020203" pitchFamily="34" charset="0"/>
                <a:hlinkClick r:id="rId21"/>
              </a:rPr>
              <a:t>“Google Will Soon Ban Fake News Sites from Using Its Ad Network,” </a:t>
            </a:r>
            <a:r>
              <a:rPr lang="en-US" sz="1600" dirty="0">
                <a:latin typeface="Segoe UI Light" panose="020B0502040204020203" pitchFamily="34" charset="0"/>
                <a:cs typeface="Segoe UI Light" panose="020B0502040204020203" pitchFamily="34" charset="0"/>
              </a:rPr>
              <a:t>TheVerge.com, 14 November 2016</a:t>
            </a:r>
          </a:p>
          <a:p>
            <a:r>
              <a:rPr lang="en-US" sz="1600" dirty="0">
                <a:latin typeface="Segoe UI Light" panose="020B0502040204020203" pitchFamily="34" charset="0"/>
                <a:cs typeface="Segoe UI Light" panose="020B0502040204020203" pitchFamily="34" charset="0"/>
                <a:hlinkClick r:id="rId22"/>
              </a:rPr>
              <a:t>“Google’s Answer to ‘Who Won the Popular Vote’ Is a Conspiracy Blog,”</a:t>
            </a:r>
            <a:r>
              <a:rPr lang="en-US" sz="1600" dirty="0">
                <a:latin typeface="Segoe UI Light" panose="020B0502040204020203" pitchFamily="34" charset="0"/>
                <a:cs typeface="Segoe UI Light" panose="020B0502040204020203" pitchFamily="34" charset="0"/>
              </a:rPr>
              <a:t> TheVerge.com, 14 November 2016</a:t>
            </a:r>
          </a:p>
          <a:p>
            <a:r>
              <a:rPr lang="en-US" sz="1600" dirty="0">
                <a:latin typeface="Segoe UI Light" panose="020B0502040204020203" pitchFamily="34" charset="0"/>
                <a:cs typeface="Segoe UI Light" panose="020B0502040204020203" pitchFamily="34" charset="0"/>
                <a:hlinkClick r:id="rId23"/>
              </a:rPr>
              <a:t>“Facebook Bans Fake News Sites from Using Its Advertising Network,” </a:t>
            </a:r>
            <a:r>
              <a:rPr lang="en-US" sz="1600" dirty="0">
                <a:latin typeface="Segoe UI Light" panose="020B0502040204020203" pitchFamily="34" charset="0"/>
                <a:cs typeface="Segoe UI Light" panose="020B0502040204020203" pitchFamily="34" charset="0"/>
              </a:rPr>
              <a:t>Wall Street Journal, 14 November 2016</a:t>
            </a:r>
          </a:p>
          <a:p>
            <a:r>
              <a:rPr lang="en-US" sz="1600" dirty="0">
                <a:latin typeface="Segoe UI Light" panose="020B0502040204020203" pitchFamily="34" charset="0"/>
                <a:cs typeface="Segoe UI Light" panose="020B0502040204020203" pitchFamily="34" charset="0"/>
                <a:hlinkClick r:id="rId24"/>
              </a:rPr>
              <a:t>“The Real Problem Behind the Fake News,”</a:t>
            </a:r>
            <a:r>
              <a:rPr lang="en-US" sz="1600" dirty="0">
                <a:latin typeface="Segoe UI Light" panose="020B0502040204020203" pitchFamily="34" charset="0"/>
                <a:cs typeface="Segoe UI Light" panose="020B0502040204020203" pitchFamily="34" charset="0"/>
              </a:rPr>
              <a:t> Slate, 15 November 2016</a:t>
            </a:r>
          </a:p>
          <a:p>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1201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249" y="78289"/>
            <a:ext cx="11499743" cy="6740307"/>
          </a:xfrm>
          <a:prstGeom prst="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hlinkClick r:id="rId2"/>
              </a:rPr>
              <a:t>“The Scariest Part of Facebook’s Fake News Problem: Fake News Is More Viral than Real News,”</a:t>
            </a:r>
            <a:r>
              <a:rPr lang="en-US" sz="1600" dirty="0">
                <a:latin typeface="Segoe UI Light" panose="020B0502040204020203" pitchFamily="34" charset="0"/>
                <a:cs typeface="Segoe UI Light" panose="020B0502040204020203" pitchFamily="34" charset="0"/>
              </a:rPr>
              <a:t> Vox, 16 November 2016</a:t>
            </a:r>
          </a:p>
          <a:p>
            <a:r>
              <a:rPr lang="en-US" sz="1600" dirty="0">
                <a:latin typeface="Segoe UI Light" panose="020B0502040204020203" pitchFamily="34" charset="0"/>
                <a:cs typeface="Segoe UI Light" panose="020B0502040204020203" pitchFamily="34" charset="0"/>
                <a:hlinkClick r:id="rId3"/>
              </a:rPr>
              <a:t>“This Analysis Shows How Fake Election News Stories Outperformed Real News on Facebook,” </a:t>
            </a:r>
            <a:r>
              <a:rPr lang="en-US" sz="1600" dirty="0">
                <a:latin typeface="Segoe UI Light" panose="020B0502040204020203" pitchFamily="34" charset="0"/>
                <a:cs typeface="Segoe UI Light" panose="020B0502040204020203" pitchFamily="34" charset="0"/>
              </a:rPr>
              <a:t>BuzzfeedNews, 16 November 2016</a:t>
            </a:r>
          </a:p>
          <a:p>
            <a:r>
              <a:rPr lang="en-US" sz="1600" dirty="0">
                <a:latin typeface="Segoe UI Light" panose="020B0502040204020203" pitchFamily="34" charset="0"/>
                <a:cs typeface="Segoe UI Light" panose="020B0502040204020203" pitchFamily="34" charset="0"/>
                <a:hlinkClick r:id="rId4"/>
              </a:rPr>
              <a:t>“’Post-truth’ Named Word of the Year by Oxford English Dictionary,” </a:t>
            </a:r>
            <a:r>
              <a:rPr lang="en-US" sz="1600" dirty="0">
                <a:latin typeface="Segoe UI Light" panose="020B0502040204020203" pitchFamily="34" charset="0"/>
                <a:cs typeface="Segoe UI Light" panose="020B0502040204020203" pitchFamily="34" charset="0"/>
              </a:rPr>
              <a:t>Washington Post, 16 November 2016</a:t>
            </a:r>
          </a:p>
          <a:p>
            <a:r>
              <a:rPr lang="en-US" sz="1600" dirty="0">
                <a:latin typeface="Segoe UI Light" panose="020B0502040204020203" pitchFamily="34" charset="0"/>
                <a:cs typeface="Segoe UI Light" panose="020B0502040204020203" pitchFamily="34" charset="0"/>
                <a:hlinkClick r:id="rId5"/>
              </a:rPr>
              <a:t>“Obama, with Angela Merkel in Berlin, Assails Spread of Fake News,” </a:t>
            </a:r>
            <a:r>
              <a:rPr lang="en-US" sz="1600" dirty="0">
                <a:latin typeface="Segoe UI Light" panose="020B0502040204020203" pitchFamily="34" charset="0"/>
                <a:cs typeface="Segoe UI Light" panose="020B0502040204020203" pitchFamily="34" charset="0"/>
              </a:rPr>
              <a:t>The New York Times, 17 November 2016</a:t>
            </a:r>
          </a:p>
          <a:p>
            <a:r>
              <a:rPr lang="en-US" sz="1600" dirty="0">
                <a:latin typeface="Segoe UI Light" panose="020B0502040204020203" pitchFamily="34" charset="0"/>
                <a:cs typeface="Segoe UI Light" panose="020B0502040204020203" pitchFamily="34" charset="0"/>
                <a:hlinkClick r:id="rId6"/>
              </a:rPr>
              <a:t>“Facebook Fake News Writer: ‘I Think Trump Is In the White House Because of Me’”, </a:t>
            </a:r>
            <a:r>
              <a:rPr lang="en-US" sz="1600" dirty="0">
                <a:latin typeface="Segoe UI Light" panose="020B0502040204020203" pitchFamily="34" charset="0"/>
                <a:cs typeface="Segoe UI Light" panose="020B0502040204020203" pitchFamily="34" charset="0"/>
              </a:rPr>
              <a:t>Washington Post, 17 November 2016</a:t>
            </a:r>
          </a:p>
          <a:p>
            <a:r>
              <a:rPr lang="en-US" sz="1600" dirty="0">
                <a:latin typeface="Segoe UI Light" panose="020B0502040204020203" pitchFamily="34" charset="0"/>
                <a:cs typeface="Segoe UI Light" panose="020B0502040204020203" pitchFamily="34" charset="0"/>
                <a:hlinkClick r:id="rId7"/>
              </a:rPr>
              <a:t>“6 Types of Misinformation Circulated This Election Season,” </a:t>
            </a:r>
            <a:r>
              <a:rPr lang="en-US" sz="1600" dirty="0">
                <a:latin typeface="Segoe UI Light" panose="020B0502040204020203" pitchFamily="34" charset="0"/>
                <a:cs typeface="Segoe UI Light" panose="020B0502040204020203" pitchFamily="34" charset="0"/>
              </a:rPr>
              <a:t>Columbia Journalism Review, 18 November 2016</a:t>
            </a:r>
          </a:p>
          <a:p>
            <a:r>
              <a:rPr lang="en-US" sz="1600" dirty="0">
                <a:latin typeface="Segoe UI Light" panose="020B0502040204020203" pitchFamily="34" charset="0"/>
                <a:cs typeface="Segoe UI Light" panose="020B0502040204020203" pitchFamily="34" charset="0"/>
                <a:hlinkClick r:id="rId8"/>
              </a:rPr>
              <a:t>“How Fake News Goes Viral,” </a:t>
            </a:r>
            <a:r>
              <a:rPr lang="en-US" sz="1600" dirty="0">
                <a:latin typeface="Segoe UI Light" panose="020B0502040204020203" pitchFamily="34" charset="0"/>
                <a:cs typeface="Segoe UI Light" panose="020B0502040204020203" pitchFamily="34" charset="0"/>
              </a:rPr>
              <a:t>The New York Times, 20 November 2016</a:t>
            </a:r>
          </a:p>
          <a:p>
            <a:r>
              <a:rPr lang="en-US" sz="1600" dirty="0">
                <a:latin typeface="Segoe UI Light" panose="020B0502040204020203" pitchFamily="34" charset="0"/>
                <a:cs typeface="Segoe UI Light" panose="020B0502040204020203" pitchFamily="34" charset="0"/>
                <a:hlinkClick r:id="rId9"/>
              </a:rPr>
              <a:t>“How the 2016 Election Blew Up in Facebook’s Face,” </a:t>
            </a:r>
            <a:r>
              <a:rPr lang="en-US" sz="1600" dirty="0">
                <a:latin typeface="Segoe UI Light" panose="020B0502040204020203" pitchFamily="34" charset="0"/>
                <a:cs typeface="Segoe UI Light" panose="020B0502040204020203" pitchFamily="34" charset="0"/>
              </a:rPr>
              <a:t>BuzzfeedNews, 21 November 2016</a:t>
            </a:r>
          </a:p>
          <a:p>
            <a:r>
              <a:rPr lang="en-US" sz="1600" dirty="0">
                <a:latin typeface="Segoe UI Light" panose="020B0502040204020203" pitchFamily="34" charset="0"/>
                <a:cs typeface="Segoe UI Light" panose="020B0502040204020203" pitchFamily="34" charset="0"/>
                <a:hlinkClick r:id="rId10"/>
              </a:rPr>
              <a:t>“Fake News Is Not the Only Problem,” </a:t>
            </a:r>
            <a:r>
              <a:rPr lang="en-US" sz="1600" dirty="0">
                <a:latin typeface="Segoe UI Light" panose="020B0502040204020203" pitchFamily="34" charset="0"/>
                <a:cs typeface="Segoe UI Light" panose="020B0502040204020203" pitchFamily="34" charset="0"/>
              </a:rPr>
              <a:t>Data &amp; Society, 22 November 2016</a:t>
            </a:r>
          </a:p>
          <a:p>
            <a:r>
              <a:rPr lang="en-US" sz="1600" dirty="0">
                <a:latin typeface="Segoe UI Light" panose="020B0502040204020203" pitchFamily="34" charset="0"/>
                <a:cs typeface="Segoe UI Light" panose="020B0502040204020203" pitchFamily="34" charset="0"/>
                <a:hlinkClick r:id="rId11"/>
              </a:rPr>
              <a:t>“We Tracked Down a Fake News Creator in the Suburbs. Here’s What We Learned,” </a:t>
            </a:r>
            <a:r>
              <a:rPr lang="en-US" sz="1600" dirty="0">
                <a:latin typeface="Segoe UI Light" panose="020B0502040204020203" pitchFamily="34" charset="0"/>
                <a:cs typeface="Segoe UI Light" panose="020B0502040204020203" pitchFamily="34" charset="0"/>
              </a:rPr>
              <a:t>NPR, 23 November 2016</a:t>
            </a:r>
          </a:p>
          <a:p>
            <a:r>
              <a:rPr lang="en-US" sz="1600" dirty="0">
                <a:latin typeface="Segoe UI Light" panose="020B0502040204020203" pitchFamily="34" charset="0"/>
                <a:cs typeface="Segoe UI Light" panose="020B0502040204020203" pitchFamily="34" charset="0"/>
                <a:hlinkClick r:id="rId12"/>
              </a:rPr>
              <a:t>“Why Snapchat and Apple Don’t Have a Fake News Problem,” </a:t>
            </a:r>
            <a:r>
              <a:rPr lang="en-US" sz="1600" dirty="0">
                <a:latin typeface="Segoe UI Light" panose="020B0502040204020203" pitchFamily="34" charset="0"/>
                <a:cs typeface="Segoe UI Light" panose="020B0502040204020203" pitchFamily="34" charset="0"/>
              </a:rPr>
              <a:t>BuzzfeedNews, 1 December 2016</a:t>
            </a:r>
          </a:p>
          <a:p>
            <a:r>
              <a:rPr lang="en-US" sz="1600" dirty="0">
                <a:latin typeface="Segoe UI Light" panose="020B0502040204020203" pitchFamily="34" charset="0"/>
                <a:cs typeface="Segoe UI Light" panose="020B0502040204020203" pitchFamily="34" charset="0"/>
                <a:hlinkClick r:id="rId13"/>
              </a:rPr>
              <a:t>“CNN Commentator Scottie Nell Hughes: Facts No Longer Exist,” </a:t>
            </a:r>
            <a:r>
              <a:rPr lang="en-US" sz="1600" dirty="0">
                <a:latin typeface="Segoe UI Light" panose="020B0502040204020203" pitchFamily="34" charset="0"/>
                <a:cs typeface="Segoe UI Light" panose="020B0502040204020203" pitchFamily="34" charset="0"/>
              </a:rPr>
              <a:t>The Washington Post, 1 December 2016</a:t>
            </a:r>
          </a:p>
          <a:p>
            <a:r>
              <a:rPr lang="en-US" sz="1600" dirty="0">
                <a:latin typeface="Segoe UI Light" panose="020B0502040204020203" pitchFamily="34" charset="0"/>
                <a:cs typeface="Segoe UI Light" panose="020B0502040204020203" pitchFamily="34" charset="0"/>
                <a:hlinkClick r:id="rId14"/>
              </a:rPr>
              <a:t>“Facebook and Google Make Lies As Pretty As Truth,” </a:t>
            </a:r>
            <a:r>
              <a:rPr lang="en-US" sz="1600" dirty="0">
                <a:latin typeface="Segoe UI Light" panose="020B0502040204020203" pitchFamily="34" charset="0"/>
                <a:cs typeface="Segoe UI Light" panose="020B0502040204020203" pitchFamily="34" charset="0"/>
              </a:rPr>
              <a:t>TheVerge.com, 6 December 2016</a:t>
            </a:r>
          </a:p>
          <a:p>
            <a:r>
              <a:rPr lang="en-US" sz="1600" dirty="0">
                <a:latin typeface="Segoe UI Light" panose="020B0502040204020203" pitchFamily="34" charset="0"/>
                <a:cs typeface="Segoe UI Light" panose="020B0502040204020203" pitchFamily="34" charset="0"/>
                <a:hlinkClick r:id="rId15"/>
              </a:rPr>
              <a:t>“Most Americans Who See Fake News Believe It, New Survey Says,” </a:t>
            </a:r>
            <a:r>
              <a:rPr lang="en-US" sz="1600" dirty="0">
                <a:latin typeface="Segoe UI Light" panose="020B0502040204020203" pitchFamily="34" charset="0"/>
                <a:cs typeface="Segoe UI Light" panose="020B0502040204020203" pitchFamily="34" charset="0"/>
              </a:rPr>
              <a:t>BuzzfeedNews, 6 December 2016</a:t>
            </a:r>
          </a:p>
          <a:p>
            <a:r>
              <a:rPr lang="en-US" sz="1600" dirty="0">
                <a:latin typeface="Segoe UI Light" panose="020B0502040204020203" pitchFamily="34" charset="0"/>
                <a:cs typeface="Segoe UI Light" panose="020B0502040204020203" pitchFamily="34" charset="0"/>
                <a:hlinkClick r:id="rId16"/>
              </a:rPr>
              <a:t>“As Fake News Spreads, More Readers Shrug at the Truth,” </a:t>
            </a:r>
            <a:r>
              <a:rPr lang="en-US" sz="1600" dirty="0">
                <a:latin typeface="Segoe UI Light" panose="020B0502040204020203" pitchFamily="34" charset="0"/>
                <a:cs typeface="Segoe UI Light" panose="020B0502040204020203" pitchFamily="34" charset="0"/>
              </a:rPr>
              <a:t>The New York Times, 6 December 2016</a:t>
            </a:r>
          </a:p>
          <a:p>
            <a:r>
              <a:rPr lang="en-US" sz="1600" dirty="0">
                <a:latin typeface="Segoe UI Light" panose="020B0502040204020203" pitchFamily="34" charset="0"/>
                <a:cs typeface="Segoe UI Light" panose="020B0502040204020203" pitchFamily="34" charset="0"/>
                <a:hlinkClick r:id="rId17"/>
              </a:rPr>
              <a:t>“Pizzagate: From Rumor to Hashtag to Gunfire in D.C.,” </a:t>
            </a:r>
            <a:r>
              <a:rPr lang="en-US" sz="1600" dirty="0">
                <a:latin typeface="Segoe UI Light" panose="020B0502040204020203" pitchFamily="34" charset="0"/>
                <a:cs typeface="Segoe UI Light" panose="020B0502040204020203" pitchFamily="34" charset="0"/>
              </a:rPr>
              <a:t>Washington Post, 6 December 2016</a:t>
            </a:r>
          </a:p>
          <a:p>
            <a:r>
              <a:rPr lang="en-US" sz="1600" dirty="0">
                <a:latin typeface="Segoe UI Light" panose="020B0502040204020203" pitchFamily="34" charset="0"/>
                <a:cs typeface="Segoe UI Light" panose="020B0502040204020203" pitchFamily="34" charset="0"/>
                <a:hlinkClick r:id="rId18"/>
              </a:rPr>
              <a:t>“What’s Facebook Going to Do After Fake News?,”</a:t>
            </a:r>
            <a:r>
              <a:rPr lang="en-US" sz="1600" dirty="0">
                <a:latin typeface="Segoe UI Light" panose="020B0502040204020203" pitchFamily="34" charset="0"/>
                <a:cs typeface="Segoe UI Light" panose="020B0502040204020203" pitchFamily="34" charset="0"/>
              </a:rPr>
              <a:t> New York Magazine, 7 December 2016</a:t>
            </a:r>
          </a:p>
          <a:p>
            <a:r>
              <a:rPr lang="en-US" sz="1600" dirty="0">
                <a:latin typeface="Segoe UI Light" panose="020B0502040204020203" pitchFamily="34" charset="0"/>
                <a:cs typeface="Segoe UI Light" panose="020B0502040204020203" pitchFamily="34" charset="0"/>
                <a:hlinkClick r:id="rId19"/>
              </a:rPr>
              <a:t>“Rocked by Fake News Crisis, Facebook Is Under Pressure To Open Up to Experts,” </a:t>
            </a:r>
            <a:r>
              <a:rPr lang="en-US" sz="1600" dirty="0">
                <a:latin typeface="Segoe UI Light" panose="020B0502040204020203" pitchFamily="34" charset="0"/>
                <a:cs typeface="Segoe UI Light" panose="020B0502040204020203" pitchFamily="34" charset="0"/>
              </a:rPr>
              <a:t>Buzzfeed News, 11 December 2016</a:t>
            </a:r>
          </a:p>
          <a:p>
            <a:r>
              <a:rPr lang="en-US" sz="1600" dirty="0">
                <a:latin typeface="Segoe UI Light" panose="020B0502040204020203" pitchFamily="34" charset="0"/>
                <a:cs typeface="Segoe UI Light" panose="020B0502040204020203" pitchFamily="34" charset="0"/>
                <a:hlinkClick r:id="rId20"/>
              </a:rPr>
              <a:t>“2016 Lie of the Year: Fake News,”</a:t>
            </a:r>
            <a:r>
              <a:rPr lang="en-US" sz="1600" dirty="0">
                <a:latin typeface="Segoe UI Light" panose="020B0502040204020203" pitchFamily="34" charset="0"/>
                <a:cs typeface="Segoe UI Light" panose="020B0502040204020203" pitchFamily="34" charset="0"/>
              </a:rPr>
              <a:t> </a:t>
            </a:r>
            <a:r>
              <a:rPr lang="en-US" sz="1600" dirty="0" err="1">
                <a:latin typeface="Segoe UI Light" panose="020B0502040204020203" pitchFamily="34" charset="0"/>
                <a:cs typeface="Segoe UI Light" panose="020B0502040204020203" pitchFamily="34" charset="0"/>
              </a:rPr>
              <a:t>PolitiFact</a:t>
            </a:r>
            <a:r>
              <a:rPr lang="en-US" sz="1600" dirty="0">
                <a:latin typeface="Segoe UI Light" panose="020B0502040204020203" pitchFamily="34" charset="0"/>
                <a:cs typeface="Segoe UI Light" panose="020B0502040204020203" pitchFamily="34" charset="0"/>
              </a:rPr>
              <a:t>, 13 December 2016</a:t>
            </a:r>
          </a:p>
          <a:p>
            <a:r>
              <a:rPr lang="en-US" sz="1600" dirty="0">
                <a:latin typeface="Segoe UI Light" panose="020B0502040204020203" pitchFamily="34" charset="0"/>
                <a:cs typeface="Segoe UI Light" panose="020B0502040204020203" pitchFamily="34" charset="0"/>
                <a:hlinkClick r:id="rId21"/>
              </a:rPr>
              <a:t>“Facebook Is Turning to Fact-Checkers to Fight Fake News,” </a:t>
            </a:r>
            <a:r>
              <a:rPr lang="en-US" sz="1600" dirty="0">
                <a:latin typeface="Segoe UI Light" panose="020B0502040204020203" pitchFamily="34" charset="0"/>
                <a:cs typeface="Segoe UI Light" panose="020B0502040204020203" pitchFamily="34" charset="0"/>
              </a:rPr>
              <a:t>BuzzfeedNews, 15 December 2016</a:t>
            </a:r>
          </a:p>
          <a:p>
            <a:r>
              <a:rPr lang="en-US" sz="1600" dirty="0">
                <a:latin typeface="Segoe UI Light" panose="020B0502040204020203" pitchFamily="34" charset="0"/>
                <a:cs typeface="Segoe UI Light" panose="020B0502040204020203" pitchFamily="34" charset="0"/>
                <a:hlinkClick r:id="rId22"/>
              </a:rPr>
              <a:t>“Many Americans Believe Fake News Is Sowing Confusion,” </a:t>
            </a:r>
            <a:r>
              <a:rPr lang="en-US" sz="1600" dirty="0">
                <a:latin typeface="Segoe UI Light" panose="020B0502040204020203" pitchFamily="34" charset="0"/>
                <a:cs typeface="Segoe UI Light" panose="020B0502040204020203" pitchFamily="34" charset="0"/>
              </a:rPr>
              <a:t>Pew Research Center, 15 December 2016</a:t>
            </a:r>
          </a:p>
          <a:p>
            <a:r>
              <a:rPr lang="en-US" sz="1600" dirty="0">
                <a:latin typeface="Segoe UI Light" panose="020B0502040204020203" pitchFamily="34" charset="0"/>
                <a:cs typeface="Segoe UI Light" panose="020B0502040204020203" pitchFamily="34" charset="0"/>
                <a:hlinkClick r:id="rId23"/>
              </a:rPr>
              <a:t>“Here is Facebook’s First Serious Attempt to Fight Fake News,” </a:t>
            </a:r>
            <a:r>
              <a:rPr lang="en-US" sz="1600" dirty="0">
                <a:latin typeface="Segoe UI Light" panose="020B0502040204020203" pitchFamily="34" charset="0"/>
                <a:cs typeface="Segoe UI Light" panose="020B0502040204020203" pitchFamily="34" charset="0"/>
              </a:rPr>
              <a:t>FastCoDesign, 15 December 2016</a:t>
            </a:r>
          </a:p>
          <a:p>
            <a:r>
              <a:rPr lang="en-US" sz="1600" dirty="0">
                <a:latin typeface="Segoe UI Light" panose="020B0502040204020203" pitchFamily="34" charset="0"/>
                <a:cs typeface="Segoe UI Light" panose="020B0502040204020203" pitchFamily="34" charset="0"/>
                <a:hlinkClick r:id="rId24"/>
              </a:rPr>
              <a:t>“Facebook Mounts Effort to Limit the Tide of Fake News,” </a:t>
            </a:r>
            <a:r>
              <a:rPr lang="en-US" sz="1600" dirty="0">
                <a:latin typeface="Segoe UI Light" panose="020B0502040204020203" pitchFamily="34" charset="0"/>
                <a:cs typeface="Segoe UI Light" panose="020B0502040204020203" pitchFamily="34" charset="0"/>
              </a:rPr>
              <a:t>The New York Times, 15 December 2016</a:t>
            </a:r>
          </a:p>
          <a:p>
            <a:r>
              <a:rPr lang="en-US" sz="1600" dirty="0">
                <a:latin typeface="Segoe UI Light" panose="020B0502040204020203" pitchFamily="34" charset="0"/>
                <a:cs typeface="Segoe UI Light" panose="020B0502040204020203" pitchFamily="34" charset="0"/>
                <a:hlinkClick r:id="rId25"/>
              </a:rPr>
              <a:t>“The Biggest UX Challenges of 2017,” </a:t>
            </a:r>
            <a:r>
              <a:rPr lang="en-US" sz="1600" dirty="0">
                <a:latin typeface="Segoe UI Light" panose="020B0502040204020203" pitchFamily="34" charset="0"/>
                <a:cs typeface="Segoe UI Light" panose="020B0502040204020203" pitchFamily="34" charset="0"/>
              </a:rPr>
              <a:t>FastCoDesign, 22 December 2016</a:t>
            </a:r>
          </a:p>
          <a:p>
            <a:r>
              <a:rPr lang="en-US" sz="1600" dirty="0">
                <a:latin typeface="Segoe UI Light" panose="020B0502040204020203" pitchFamily="34" charset="0"/>
                <a:cs typeface="Segoe UI Light" panose="020B0502040204020203" pitchFamily="34" charset="0"/>
                <a:hlinkClick r:id="rId26"/>
              </a:rPr>
              <a:t>“Wielding Claims of ‘Fake News,’ Conservatives Take Aim at Mainstream Media,” </a:t>
            </a:r>
            <a:r>
              <a:rPr lang="en-US" sz="1600" dirty="0">
                <a:latin typeface="Segoe UI Light" panose="020B0502040204020203" pitchFamily="34" charset="0"/>
                <a:cs typeface="Segoe UI Light" panose="020B0502040204020203" pitchFamily="34" charset="0"/>
              </a:rPr>
              <a:t>25 December 2016</a:t>
            </a:r>
          </a:p>
          <a:p>
            <a:r>
              <a:rPr lang="en-US" sz="1600" dirty="0">
                <a:latin typeface="Segoe UI Light" panose="020B0502040204020203" pitchFamily="34" charset="0"/>
                <a:cs typeface="Segoe UI Light" panose="020B0502040204020203" pitchFamily="34" charset="0"/>
                <a:hlinkClick r:id="rId27"/>
              </a:rPr>
              <a:t>“The Problem With Self-Investigation in a Post-Truth Era,” </a:t>
            </a:r>
            <a:r>
              <a:rPr lang="en-US" sz="1600" dirty="0">
                <a:latin typeface="Segoe UI Light" panose="020B0502040204020203" pitchFamily="34" charset="0"/>
                <a:cs typeface="Segoe UI Light" panose="020B0502040204020203" pitchFamily="34" charset="0"/>
              </a:rPr>
              <a:t>The New York Times, 27 December 2016</a:t>
            </a:r>
          </a:p>
        </p:txBody>
      </p:sp>
    </p:spTree>
    <p:extLst>
      <p:ext uri="{BB962C8B-B14F-4D97-AF65-F5344CB8AC3E}">
        <p14:creationId xmlns:p14="http://schemas.microsoft.com/office/powerpoint/2010/main" val="3261179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249" y="78289"/>
            <a:ext cx="11499743" cy="6494085"/>
          </a:xfrm>
          <a:prstGeom prst="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hlinkClick r:id="rId3"/>
              </a:rPr>
              <a:t>“Fact-Checking Won’t Save Us From Fake News,” </a:t>
            </a:r>
            <a:r>
              <a:rPr lang="en-US" sz="1600" dirty="0">
                <a:latin typeface="Segoe UI Light" panose="020B0502040204020203" pitchFamily="34" charset="0"/>
                <a:cs typeface="Segoe UI Light" panose="020B0502040204020203" pitchFamily="34" charset="0"/>
              </a:rPr>
              <a:t>FiveThirtyEight, 4 January 2017</a:t>
            </a:r>
          </a:p>
          <a:p>
            <a:r>
              <a:rPr lang="en-US" sz="1600" dirty="0">
                <a:latin typeface="Segoe UI Light" panose="020B0502040204020203" pitchFamily="34" charset="0"/>
                <a:cs typeface="Segoe UI Light" panose="020B0502040204020203" pitchFamily="34" charset="0"/>
                <a:hlinkClick r:id="rId4"/>
              </a:rPr>
              <a:t>“Trump, ‘Lies,’ and Honest Journalism,” </a:t>
            </a:r>
            <a:r>
              <a:rPr lang="en-US" sz="1600" dirty="0">
                <a:latin typeface="Segoe UI Light" panose="020B0502040204020203" pitchFamily="34" charset="0"/>
                <a:cs typeface="Segoe UI Light" panose="020B0502040204020203" pitchFamily="34" charset="0"/>
              </a:rPr>
              <a:t>WSJ, 4 January 2017</a:t>
            </a:r>
          </a:p>
          <a:p>
            <a:r>
              <a:rPr lang="en-US" sz="1600" dirty="0">
                <a:latin typeface="Segoe UI Light" panose="020B0502040204020203" pitchFamily="34" charset="0"/>
                <a:cs typeface="Segoe UI Light" panose="020B0502040204020203" pitchFamily="34" charset="0"/>
                <a:hlinkClick r:id="rId5"/>
              </a:rPr>
              <a:t>“What’s Propaganda Got to Do With It?” </a:t>
            </a:r>
            <a:r>
              <a:rPr lang="en-US" sz="1600" dirty="0">
                <a:latin typeface="Segoe UI Light" panose="020B0502040204020203" pitchFamily="34" charset="0"/>
                <a:cs typeface="Segoe UI Light" panose="020B0502040204020203" pitchFamily="34" charset="0"/>
              </a:rPr>
              <a:t>Data &amp; Society, 5 January 2017</a:t>
            </a:r>
          </a:p>
          <a:p>
            <a:r>
              <a:rPr lang="en-US" sz="1600" dirty="0">
                <a:latin typeface="Segoe UI Light" panose="020B0502040204020203" pitchFamily="34" charset="0"/>
                <a:cs typeface="Segoe UI Light" panose="020B0502040204020203" pitchFamily="34" charset="0"/>
                <a:hlinkClick r:id="rId6"/>
              </a:rPr>
              <a:t>“Did Media Literacy Backfire?” </a:t>
            </a:r>
            <a:r>
              <a:rPr lang="en-US" sz="1600" dirty="0">
                <a:latin typeface="Segoe UI Light" panose="020B0502040204020203" pitchFamily="34" charset="0"/>
                <a:cs typeface="Segoe UI Light" panose="020B0502040204020203" pitchFamily="34" charset="0"/>
              </a:rPr>
              <a:t>Data &amp; Society, 5 January 2017</a:t>
            </a:r>
          </a:p>
          <a:p>
            <a:r>
              <a:rPr lang="en-US" sz="1600" dirty="0">
                <a:latin typeface="Segoe UI Light" panose="020B0502040204020203" pitchFamily="34" charset="0"/>
                <a:cs typeface="Segoe UI Light" panose="020B0502040204020203" pitchFamily="34" charset="0"/>
                <a:hlinkClick r:id="rId7"/>
              </a:rPr>
              <a:t>“How Do You Deal with a Problem Like Fake News?” </a:t>
            </a:r>
            <a:r>
              <a:rPr lang="en-US" sz="1600" dirty="0">
                <a:latin typeface="Segoe UI Light" panose="020B0502040204020203" pitchFamily="34" charset="0"/>
                <a:cs typeface="Segoe UI Light" panose="020B0502040204020203" pitchFamily="34" charset="0"/>
              </a:rPr>
              <a:t>Data &amp; Society, 5 January 2017</a:t>
            </a:r>
          </a:p>
          <a:p>
            <a:r>
              <a:rPr lang="en-US" sz="1600" dirty="0">
                <a:latin typeface="Segoe UI Light" panose="020B0502040204020203" pitchFamily="34" charset="0"/>
                <a:cs typeface="Segoe UI Light" panose="020B0502040204020203" pitchFamily="34" charset="0"/>
                <a:hlinkClick r:id="rId8"/>
              </a:rPr>
              <a:t>“It’s Time to Retire the Tainted Term ‘Fake News’,” </a:t>
            </a:r>
            <a:r>
              <a:rPr lang="en-US" sz="1600" dirty="0">
                <a:latin typeface="Segoe UI Light" panose="020B0502040204020203" pitchFamily="34" charset="0"/>
                <a:cs typeface="Segoe UI Light" panose="020B0502040204020203" pitchFamily="34" charset="0"/>
              </a:rPr>
              <a:t>Washington Post, 8 January 2017</a:t>
            </a:r>
          </a:p>
          <a:p>
            <a:r>
              <a:rPr lang="en-US" sz="1600" dirty="0">
                <a:latin typeface="Segoe UI Light" panose="020B0502040204020203" pitchFamily="34" charset="0"/>
                <a:cs typeface="Segoe UI Light" panose="020B0502040204020203" pitchFamily="34" charset="0"/>
                <a:hlinkClick r:id="rId9"/>
              </a:rPr>
              <a:t>“Germany’s Plan to Fight Fake News,” </a:t>
            </a:r>
            <a:r>
              <a:rPr lang="en-US" sz="1600" dirty="0">
                <a:latin typeface="Segoe UI Light" panose="020B0502040204020203" pitchFamily="34" charset="0"/>
                <a:cs typeface="Segoe UI Light" panose="020B0502040204020203" pitchFamily="34" charset="0"/>
              </a:rPr>
              <a:t>Christian Science Monitor, 9 January 2017</a:t>
            </a:r>
          </a:p>
          <a:p>
            <a:r>
              <a:rPr lang="en-US" sz="1600" dirty="0">
                <a:latin typeface="Segoe UI Light" panose="020B0502040204020203" pitchFamily="34" charset="0"/>
                <a:cs typeface="Segoe UI Light" panose="020B0502040204020203" pitchFamily="34" charset="0"/>
                <a:hlinkClick r:id="rId10"/>
              </a:rPr>
              <a:t>“Facebook, Nodding to Its Role in Media, Starts a Journalism Project,” </a:t>
            </a:r>
            <a:r>
              <a:rPr lang="en-US" sz="1600" dirty="0">
                <a:latin typeface="Segoe UI Light" panose="020B0502040204020203" pitchFamily="34" charset="0"/>
                <a:cs typeface="Segoe UI Light" panose="020B0502040204020203" pitchFamily="34" charset="0"/>
              </a:rPr>
              <a:t>The New York Times, 11 January 2017</a:t>
            </a:r>
          </a:p>
          <a:p>
            <a:r>
              <a:rPr lang="en-US" sz="1600" dirty="0">
                <a:latin typeface="Segoe UI Light" panose="020B0502040204020203" pitchFamily="34" charset="0"/>
                <a:cs typeface="Segoe UI Light" panose="020B0502040204020203" pitchFamily="34" charset="0"/>
                <a:hlinkClick r:id="rId11"/>
              </a:rPr>
              <a:t>“Donald Trump and ‘Fake News’: An Important Reminder,” </a:t>
            </a:r>
            <a:r>
              <a:rPr lang="en-US" sz="1600" dirty="0">
                <a:latin typeface="Segoe UI Light" panose="020B0502040204020203" pitchFamily="34" charset="0"/>
                <a:cs typeface="Segoe UI Light" panose="020B0502040204020203" pitchFamily="34" charset="0"/>
              </a:rPr>
              <a:t>Mashable, 11 January 2017</a:t>
            </a:r>
          </a:p>
          <a:p>
            <a:r>
              <a:rPr lang="en-US" sz="1600" dirty="0">
                <a:latin typeface="Segoe UI Light" panose="020B0502040204020203" pitchFamily="34" charset="0"/>
                <a:cs typeface="Segoe UI Light" panose="020B0502040204020203" pitchFamily="34" charset="0"/>
                <a:hlinkClick r:id="rId12"/>
              </a:rPr>
              <a:t>“The Term Fake News Has Already Lost Its Meaning,” </a:t>
            </a:r>
            <a:r>
              <a:rPr lang="en-US" sz="1600" dirty="0">
                <a:latin typeface="Segoe UI Light" panose="020B0502040204020203" pitchFamily="34" charset="0"/>
                <a:cs typeface="Segoe UI Light" panose="020B0502040204020203" pitchFamily="34" charset="0"/>
              </a:rPr>
              <a:t>Flavorwire, 12 January 2017</a:t>
            </a:r>
          </a:p>
          <a:p>
            <a:r>
              <a:rPr lang="en-US" sz="1600" dirty="0">
                <a:latin typeface="Segoe UI Light" panose="020B0502040204020203" pitchFamily="34" charset="0"/>
                <a:cs typeface="Segoe UI Light" panose="020B0502040204020203" pitchFamily="34" charset="0"/>
                <a:hlinkClick r:id="rId13"/>
              </a:rPr>
              <a:t>“Flagging Fake News or Bad Sources Won’t Work,” </a:t>
            </a:r>
            <a:r>
              <a:rPr lang="en-US" sz="1600" dirty="0">
                <a:latin typeface="Segoe UI Light" panose="020B0502040204020203" pitchFamily="34" charset="0"/>
                <a:cs typeface="Segoe UI Light" panose="020B0502040204020203" pitchFamily="34" charset="0"/>
              </a:rPr>
              <a:t>Slate, 12 January 2017</a:t>
            </a:r>
          </a:p>
          <a:p>
            <a:r>
              <a:rPr lang="en-US" sz="1600" dirty="0">
                <a:latin typeface="Segoe UI Light" panose="020B0502040204020203" pitchFamily="34" charset="0"/>
                <a:cs typeface="Segoe UI Light" panose="020B0502040204020203" pitchFamily="34" charset="0"/>
                <a:hlinkClick r:id="rId14"/>
              </a:rPr>
              <a:t>“Lie to Me: Fiction in a Post-Truth Era,” </a:t>
            </a:r>
            <a:r>
              <a:rPr lang="en-US" sz="1600" dirty="0">
                <a:latin typeface="Segoe UI Light" panose="020B0502040204020203" pitchFamily="34" charset="0"/>
                <a:cs typeface="Segoe UI Light" panose="020B0502040204020203" pitchFamily="34" charset="0"/>
              </a:rPr>
              <a:t>The New York Times, 15 January 2017</a:t>
            </a:r>
          </a:p>
          <a:p>
            <a:r>
              <a:rPr lang="en-US" sz="1600" dirty="0">
                <a:latin typeface="Segoe UI Light" panose="020B0502040204020203" pitchFamily="34" charset="0"/>
                <a:cs typeface="Segoe UI Light" panose="020B0502040204020203" pitchFamily="34" charset="0"/>
                <a:hlinkClick r:id="rId15"/>
              </a:rPr>
              <a:t>“On Fake News,” </a:t>
            </a:r>
            <a:r>
              <a:rPr lang="en-US" sz="1600" dirty="0">
                <a:latin typeface="Segoe UI Light" panose="020B0502040204020203" pitchFamily="34" charset="0"/>
                <a:cs typeface="Segoe UI Light" panose="020B0502040204020203" pitchFamily="34" charset="0"/>
              </a:rPr>
              <a:t>EmptyWheel.net, 15 January 2017</a:t>
            </a:r>
          </a:p>
          <a:p>
            <a:r>
              <a:rPr lang="en-US" sz="1600" dirty="0">
                <a:latin typeface="Segoe UI Light" panose="020B0502040204020203" pitchFamily="34" charset="0"/>
                <a:cs typeface="Segoe UI Light" panose="020B0502040204020203" pitchFamily="34" charset="0"/>
                <a:hlinkClick r:id="rId16"/>
              </a:rPr>
              <a:t>“10 Times Donald Trump Spread Fake News,” </a:t>
            </a:r>
            <a:r>
              <a:rPr lang="en-US" sz="1600" dirty="0">
                <a:latin typeface="Segoe UI Light" panose="020B0502040204020203" pitchFamily="34" charset="0"/>
                <a:cs typeface="Segoe UI Light" panose="020B0502040204020203" pitchFamily="34" charset="0"/>
              </a:rPr>
              <a:t>The New York Times, 18 January 2017</a:t>
            </a:r>
          </a:p>
          <a:p>
            <a:r>
              <a:rPr lang="en-US" sz="1600" dirty="0">
                <a:latin typeface="Segoe UI Light" panose="020B0502040204020203" pitchFamily="34" charset="0"/>
                <a:cs typeface="Segoe UI Light" panose="020B0502040204020203" pitchFamily="34" charset="0"/>
                <a:hlinkClick r:id="rId17"/>
              </a:rPr>
              <a:t>“From Headline to Photograph, a Fake News Masterpiece,” </a:t>
            </a:r>
            <a:r>
              <a:rPr lang="en-US" sz="1600" dirty="0">
                <a:latin typeface="Segoe UI Light" panose="020B0502040204020203" pitchFamily="34" charset="0"/>
                <a:cs typeface="Segoe UI Light" panose="020B0502040204020203" pitchFamily="34" charset="0"/>
              </a:rPr>
              <a:t>The New York Times, 18 January 2017</a:t>
            </a:r>
          </a:p>
          <a:p>
            <a:r>
              <a:rPr lang="en-US" sz="1600" dirty="0">
                <a:latin typeface="Segoe UI Light" panose="020B0502040204020203" pitchFamily="34" charset="0"/>
                <a:cs typeface="Segoe UI Light" panose="020B0502040204020203" pitchFamily="34" charset="0"/>
                <a:hlinkClick r:id="rId18"/>
              </a:rPr>
              <a:t>“Did Fake News Help Elect Trump? Not Likely, According to New Research,” </a:t>
            </a:r>
            <a:r>
              <a:rPr lang="en-US" sz="1600" dirty="0">
                <a:latin typeface="Segoe UI Light" panose="020B0502040204020203" pitchFamily="34" charset="0"/>
                <a:cs typeface="Segoe UI Light" panose="020B0502040204020203" pitchFamily="34" charset="0"/>
              </a:rPr>
              <a:t>Poynter, 18 January 2017</a:t>
            </a:r>
          </a:p>
          <a:p>
            <a:r>
              <a:rPr lang="en-US" sz="1600" dirty="0">
                <a:latin typeface="Segoe UI Light" panose="020B0502040204020203" pitchFamily="34" charset="0"/>
                <a:cs typeface="Segoe UI Light" panose="020B0502040204020203" pitchFamily="34" charset="0"/>
                <a:hlinkClick r:id="rId19"/>
              </a:rPr>
              <a:t>“People Are Sharing Fake Pictures of Bikers for Trump Heading to the Inauguration,</a:t>
            </a:r>
            <a:r>
              <a:rPr lang="en-US" sz="1600" dirty="0">
                <a:latin typeface="Segoe UI Light" panose="020B0502040204020203" pitchFamily="34" charset="0"/>
                <a:cs typeface="Segoe UI Light" panose="020B0502040204020203" pitchFamily="34" charset="0"/>
              </a:rPr>
              <a:t>” Buzzfeed News, 19 January 2017</a:t>
            </a:r>
          </a:p>
          <a:p>
            <a:r>
              <a:rPr lang="en-US" sz="1600" dirty="0">
                <a:latin typeface="Segoe UI Light" panose="020B0502040204020203" pitchFamily="34" charset="0"/>
                <a:cs typeface="Segoe UI Light" panose="020B0502040204020203" pitchFamily="34" charset="0"/>
                <a:hlinkClick r:id="rId20"/>
              </a:rPr>
              <a:t>“Snapchat Discover Takes a Hard Line on Misleading and Explicit Images,” </a:t>
            </a:r>
            <a:r>
              <a:rPr lang="en-US" sz="1600" dirty="0">
                <a:latin typeface="Segoe UI Light" panose="020B0502040204020203" pitchFamily="34" charset="0"/>
                <a:cs typeface="Segoe UI Light" panose="020B0502040204020203" pitchFamily="34" charset="0"/>
              </a:rPr>
              <a:t>The New York Times, 23 January 2017</a:t>
            </a:r>
          </a:p>
          <a:p>
            <a:r>
              <a:rPr lang="en-US" sz="1600" dirty="0">
                <a:latin typeface="Segoe UI Light" panose="020B0502040204020203" pitchFamily="34" charset="0"/>
                <a:cs typeface="Segoe UI Light" panose="020B0502040204020203" pitchFamily="34" charset="0"/>
                <a:hlinkClick r:id="rId21"/>
              </a:rPr>
              <a:t>“The Right Is Building a New Media “Upside Down” To Tell Trump’s Story,” </a:t>
            </a:r>
            <a:r>
              <a:rPr lang="en-US" sz="1600" dirty="0">
                <a:latin typeface="Segoe UI Light" panose="020B0502040204020203" pitchFamily="34" charset="0"/>
                <a:cs typeface="Segoe UI Light" panose="020B0502040204020203" pitchFamily="34" charset="0"/>
              </a:rPr>
              <a:t>Buzzfeed News, 23 January 2017</a:t>
            </a:r>
          </a:p>
          <a:p>
            <a:r>
              <a:rPr lang="en-US" sz="1600" dirty="0">
                <a:latin typeface="Segoe UI Light" panose="020B0502040204020203" pitchFamily="34" charset="0"/>
                <a:cs typeface="Segoe UI Light" panose="020B0502040204020203" pitchFamily="34" charset="0"/>
                <a:hlinkClick r:id="rId22"/>
              </a:rPr>
              <a:t>“Your Brain Gives Up When Discerning Truth From Lies Gets Too Hard,” </a:t>
            </a:r>
            <a:r>
              <a:rPr lang="en-US" sz="1600" dirty="0">
                <a:latin typeface="Segoe UI Light" panose="020B0502040204020203" pitchFamily="34" charset="0"/>
                <a:cs typeface="Segoe UI Light" panose="020B0502040204020203" pitchFamily="34" charset="0"/>
              </a:rPr>
              <a:t>New York Magazine, 23 January 2017</a:t>
            </a:r>
          </a:p>
          <a:p>
            <a:r>
              <a:rPr lang="en-US" sz="1600" dirty="0">
                <a:latin typeface="Segoe UI Light" panose="020B0502040204020203" pitchFamily="34" charset="0"/>
                <a:cs typeface="Segoe UI Light" panose="020B0502040204020203" pitchFamily="34" charset="0"/>
                <a:hlinkClick r:id="rId23"/>
              </a:rPr>
              <a:t>“In Race Against Fake News, Google and Facebook Stroll to the Starting Line,” </a:t>
            </a:r>
            <a:r>
              <a:rPr lang="en-US" sz="1600" dirty="0">
                <a:latin typeface="Segoe UI Light" panose="020B0502040204020203" pitchFamily="34" charset="0"/>
                <a:cs typeface="Segoe UI Light" panose="020B0502040204020203" pitchFamily="34" charset="0"/>
              </a:rPr>
              <a:t>The New York Times, 25 January 2017</a:t>
            </a:r>
          </a:p>
          <a:p>
            <a:r>
              <a:rPr lang="en-US" sz="1600" dirty="0">
                <a:latin typeface="Segoe UI Light" panose="020B0502040204020203" pitchFamily="34" charset="0"/>
                <a:cs typeface="Segoe UI Light" panose="020B0502040204020203" pitchFamily="34" charset="0"/>
                <a:hlinkClick r:id="rId24"/>
              </a:rPr>
              <a:t>“How We Fought Bad Ads and Scammers in 2016,” </a:t>
            </a:r>
            <a:r>
              <a:rPr lang="en-US" sz="1600" dirty="0">
                <a:latin typeface="Segoe UI Light" panose="020B0502040204020203" pitchFamily="34" charset="0"/>
                <a:cs typeface="Segoe UI Light" panose="020B0502040204020203" pitchFamily="34" charset="0"/>
              </a:rPr>
              <a:t>Google, 25 January 2017</a:t>
            </a:r>
          </a:p>
          <a:p>
            <a:r>
              <a:rPr lang="en-US" sz="1600" dirty="0">
                <a:latin typeface="Segoe UI Light" panose="020B0502040204020203" pitchFamily="34" charset="0"/>
                <a:cs typeface="Segoe UI Light" panose="020B0502040204020203" pitchFamily="34" charset="0"/>
                <a:hlinkClick r:id="rId25"/>
              </a:rPr>
              <a:t>“Fake News Is About to Get Even Scarier Than You Ever Dreamed,” </a:t>
            </a:r>
            <a:r>
              <a:rPr lang="en-US" sz="1600" dirty="0">
                <a:latin typeface="Segoe UI Light" panose="020B0502040204020203" pitchFamily="34" charset="0"/>
                <a:cs typeface="Segoe UI Light" panose="020B0502040204020203" pitchFamily="34" charset="0"/>
              </a:rPr>
              <a:t>Vanity Fair, 26 January 2017</a:t>
            </a:r>
          </a:p>
          <a:p>
            <a:r>
              <a:rPr lang="en-US" sz="1600" dirty="0">
                <a:latin typeface="Segoe UI Light" panose="020B0502040204020203" pitchFamily="34" charset="0"/>
                <a:cs typeface="Segoe UI Light" panose="020B0502040204020203" pitchFamily="34" charset="0"/>
                <a:hlinkClick r:id="rId26"/>
              </a:rPr>
              <a:t>“This is a Great Psychological Framework For Understanding How Fake News Spreads,” </a:t>
            </a:r>
            <a:r>
              <a:rPr lang="en-US" sz="1600" dirty="0">
                <a:latin typeface="Segoe UI Light" panose="020B0502040204020203" pitchFamily="34" charset="0"/>
                <a:cs typeface="Segoe UI Light" panose="020B0502040204020203" pitchFamily="34" charset="0"/>
              </a:rPr>
              <a:t>New York Magazine, 27 January 2017</a:t>
            </a:r>
          </a:p>
          <a:p>
            <a:r>
              <a:rPr lang="en-US" sz="1600" dirty="0">
                <a:latin typeface="Segoe UI Light" panose="020B0502040204020203" pitchFamily="34" charset="0"/>
                <a:cs typeface="Segoe UI Light" panose="020B0502040204020203" pitchFamily="34" charset="0"/>
                <a:hlinkClick r:id="rId27"/>
              </a:rPr>
              <a:t>“Parliament Could Ask Facebook to Add “Fake News” Warnings to British News Stories,” </a:t>
            </a:r>
            <a:r>
              <a:rPr lang="en-US" sz="1600" dirty="0">
                <a:latin typeface="Segoe UI Light" panose="020B0502040204020203" pitchFamily="34" charset="0"/>
                <a:cs typeface="Segoe UI Light" panose="020B0502040204020203" pitchFamily="34" charset="0"/>
              </a:rPr>
              <a:t>Buzzfeed News, 29 January 2017</a:t>
            </a:r>
          </a:p>
          <a:p>
            <a:r>
              <a:rPr lang="en-US" sz="1600" dirty="0">
                <a:latin typeface="Segoe UI Light" panose="020B0502040204020203" pitchFamily="34" charset="0"/>
                <a:cs typeface="Segoe UI Light" panose="020B0502040204020203" pitchFamily="34" charset="0"/>
                <a:hlinkClick r:id="rId28"/>
              </a:rPr>
              <a:t>“IAB Chief Calls on Online Ad Industry to Fight Fake News,” </a:t>
            </a:r>
            <a:r>
              <a:rPr lang="en-US" sz="1600" dirty="0">
                <a:latin typeface="Segoe UI Light" panose="020B0502040204020203" pitchFamily="34" charset="0"/>
                <a:cs typeface="Segoe UI Light" panose="020B0502040204020203" pitchFamily="34" charset="0"/>
              </a:rPr>
              <a:t>Wall Street Journal, 30 January 2017</a:t>
            </a:r>
          </a:p>
        </p:txBody>
      </p:sp>
    </p:spTree>
    <p:extLst>
      <p:ext uri="{BB962C8B-B14F-4D97-AF65-F5344CB8AC3E}">
        <p14:creationId xmlns:p14="http://schemas.microsoft.com/office/powerpoint/2010/main" val="211179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249" y="78289"/>
            <a:ext cx="11499743" cy="6740307"/>
          </a:xfrm>
          <a:prstGeom prst="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hlinkClick r:id="rId3"/>
              </a:rPr>
              <a:t>“Trumps Lies vs. Your Brain,” </a:t>
            </a:r>
            <a:r>
              <a:rPr lang="en-US" sz="1600" dirty="0">
                <a:latin typeface="Segoe UI Light" panose="020B0502040204020203" pitchFamily="34" charset="0"/>
                <a:cs typeface="Segoe UI Light" panose="020B0502040204020203" pitchFamily="34" charset="0"/>
              </a:rPr>
              <a:t>Politico, January/February 2017</a:t>
            </a:r>
          </a:p>
          <a:p>
            <a:r>
              <a:rPr lang="en-US" sz="1600" dirty="0">
                <a:latin typeface="Segoe UI Light" panose="020B0502040204020203" pitchFamily="34" charset="0"/>
                <a:cs typeface="Segoe UI Light" panose="020B0502040204020203" pitchFamily="34" charset="0"/>
                <a:hlinkClick r:id="rId4"/>
              </a:rPr>
              <a:t>“Facebook Is Changing Its News Feed to Promote Posts that Aren’t Fake or Sensational,” </a:t>
            </a:r>
            <a:r>
              <a:rPr lang="en-US" sz="1600" dirty="0">
                <a:latin typeface="Segoe UI Light" panose="020B0502040204020203" pitchFamily="34" charset="0"/>
                <a:cs typeface="Segoe UI Light" panose="020B0502040204020203" pitchFamily="34" charset="0"/>
              </a:rPr>
              <a:t>Fast Company, 1 February 2017</a:t>
            </a:r>
          </a:p>
          <a:p>
            <a:r>
              <a:rPr lang="en-US" sz="1600" dirty="0">
                <a:latin typeface="Segoe UI Light" panose="020B0502040204020203" pitchFamily="34" charset="0"/>
                <a:cs typeface="Segoe UI Light" panose="020B0502040204020203" pitchFamily="34" charset="0"/>
                <a:hlinkClick r:id="rId5"/>
              </a:rPr>
              <a:t>“Why Fake News Targeted Trump Supporters,” </a:t>
            </a:r>
            <a:r>
              <a:rPr lang="en-US" sz="1600" dirty="0">
                <a:latin typeface="Segoe UI Light" panose="020B0502040204020203" pitchFamily="34" charset="0"/>
                <a:cs typeface="Segoe UI Light" panose="020B0502040204020203" pitchFamily="34" charset="0"/>
              </a:rPr>
              <a:t>The Atlantic, 2 February 2017</a:t>
            </a:r>
          </a:p>
          <a:p>
            <a:r>
              <a:rPr lang="en-US" sz="1600" dirty="0">
                <a:latin typeface="Segoe UI Light" panose="020B0502040204020203" pitchFamily="34" charset="0"/>
                <a:cs typeface="Segoe UI Light" panose="020B0502040204020203" pitchFamily="34" charset="0"/>
                <a:hlinkClick r:id="rId6"/>
              </a:rPr>
              <a:t>“The Rise of Progressive ‘Fake News,’” </a:t>
            </a:r>
            <a:r>
              <a:rPr lang="en-US" sz="1600" dirty="0">
                <a:latin typeface="Segoe UI Light" panose="020B0502040204020203" pitchFamily="34" charset="0"/>
                <a:cs typeface="Segoe UI Light" panose="020B0502040204020203" pitchFamily="34" charset="0"/>
              </a:rPr>
              <a:t>The Atlantic, 3 February 2017</a:t>
            </a:r>
          </a:p>
          <a:p>
            <a:r>
              <a:rPr lang="en-US" sz="1600" dirty="0">
                <a:latin typeface="Segoe UI Light" panose="020B0502040204020203" pitchFamily="34" charset="0"/>
                <a:cs typeface="Segoe UI Light" panose="020B0502040204020203" pitchFamily="34" charset="0"/>
                <a:hlinkClick r:id="rId7"/>
              </a:rPr>
              <a:t>“Here’s What Facebook’s Live Video Filter Bubble Looks Like,” </a:t>
            </a:r>
            <a:r>
              <a:rPr lang="en-US" sz="1600" dirty="0">
                <a:latin typeface="Segoe UI Light" panose="020B0502040204020203" pitchFamily="34" charset="0"/>
                <a:cs typeface="Segoe UI Light" panose="020B0502040204020203" pitchFamily="34" charset="0"/>
              </a:rPr>
              <a:t>Buzzfeed News, 3 February 2017</a:t>
            </a:r>
          </a:p>
          <a:p>
            <a:r>
              <a:rPr lang="en-US" sz="1600" dirty="0">
                <a:latin typeface="Segoe UI Light" panose="020B0502040204020203" pitchFamily="34" charset="0"/>
                <a:cs typeface="Segoe UI Light" panose="020B0502040204020203" pitchFamily="34" charset="0"/>
                <a:hlinkClick r:id="rId8"/>
              </a:rPr>
              <a:t>“We Can’t Talk About Fake News If We Can’t Agree What It Means,” </a:t>
            </a:r>
            <a:r>
              <a:rPr lang="en-US" sz="1600" dirty="0">
                <a:latin typeface="Segoe UI Light" panose="020B0502040204020203" pitchFamily="34" charset="0"/>
                <a:cs typeface="Segoe UI Light" panose="020B0502040204020203" pitchFamily="34" charset="0"/>
              </a:rPr>
              <a:t>Recode, 3 February 2017</a:t>
            </a:r>
          </a:p>
          <a:p>
            <a:r>
              <a:rPr lang="en-US" sz="1600" dirty="0">
                <a:latin typeface="Segoe UI Light" panose="020B0502040204020203" pitchFamily="34" charset="0"/>
                <a:cs typeface="Segoe UI Light" panose="020B0502040204020203" pitchFamily="34" charset="0"/>
                <a:hlinkClick r:id="rId9"/>
              </a:rPr>
              <a:t>“The Massacre That Wasn’t, And a Turning Point for Fake News,” </a:t>
            </a:r>
            <a:r>
              <a:rPr lang="en-US" sz="1600" dirty="0">
                <a:latin typeface="Segoe UI Light" panose="020B0502040204020203" pitchFamily="34" charset="0"/>
                <a:cs typeface="Segoe UI Light" panose="020B0502040204020203" pitchFamily="34" charset="0"/>
              </a:rPr>
              <a:t>The New York Times, 5 February 2017</a:t>
            </a:r>
          </a:p>
          <a:p>
            <a:r>
              <a:rPr lang="en-US" sz="1600" dirty="0">
                <a:latin typeface="Segoe UI Light" panose="020B0502040204020203" pitchFamily="34" charset="0"/>
                <a:cs typeface="Segoe UI Light" panose="020B0502040204020203" pitchFamily="34" charset="0"/>
                <a:hlinkClick r:id="rId10"/>
              </a:rPr>
              <a:t>“This Is Your Brain on Fake News: What’s Behind the Human Willingness to Swallow ‘Alternative Facts,’” </a:t>
            </a:r>
            <a:r>
              <a:rPr lang="en-US" sz="1600" dirty="0">
                <a:latin typeface="Segoe UI Light" panose="020B0502040204020203" pitchFamily="34" charset="0"/>
                <a:cs typeface="Segoe UI Light" panose="020B0502040204020203" pitchFamily="34" charset="0"/>
              </a:rPr>
              <a:t>Salon, 5 February 2017</a:t>
            </a:r>
          </a:p>
          <a:p>
            <a:r>
              <a:rPr lang="en-US" sz="1600" dirty="0">
                <a:latin typeface="Segoe UI Light" panose="020B0502040204020203" pitchFamily="34" charset="0"/>
                <a:cs typeface="Segoe UI Light" panose="020B0502040204020203" pitchFamily="34" charset="0"/>
                <a:hlinkClick r:id="rId11"/>
              </a:rPr>
              <a:t>“Facebook Launches Fake News Filter in France,” </a:t>
            </a:r>
            <a:r>
              <a:rPr lang="en-US" sz="1600" dirty="0">
                <a:latin typeface="Segoe UI Light" panose="020B0502040204020203" pitchFamily="34" charset="0"/>
                <a:cs typeface="Segoe UI Light" panose="020B0502040204020203" pitchFamily="34" charset="0"/>
              </a:rPr>
              <a:t>TheVerge, 6 February 2017</a:t>
            </a:r>
          </a:p>
          <a:p>
            <a:r>
              <a:rPr lang="en-US" sz="1600" dirty="0">
                <a:latin typeface="Segoe UI Light" panose="020B0502040204020203" pitchFamily="34" charset="0"/>
                <a:cs typeface="Segoe UI Light" panose="020B0502040204020203" pitchFamily="34" charset="0"/>
                <a:hlinkClick r:id="rId12"/>
              </a:rPr>
              <a:t>“No, President Trump, Negative Polls Are Not Fake News,” </a:t>
            </a:r>
            <a:r>
              <a:rPr lang="en-US" sz="1600" dirty="0">
                <a:latin typeface="Segoe UI Light" panose="020B0502040204020203" pitchFamily="34" charset="0"/>
                <a:cs typeface="Segoe UI Light" panose="020B0502040204020203" pitchFamily="34" charset="0"/>
              </a:rPr>
              <a:t>CNN, 6 February 2017</a:t>
            </a:r>
          </a:p>
          <a:p>
            <a:r>
              <a:rPr lang="en-US" sz="1600" dirty="0">
                <a:latin typeface="Segoe UI Light" panose="020B0502040204020203" pitchFamily="34" charset="0"/>
                <a:cs typeface="Segoe UI Light" panose="020B0502040204020203" pitchFamily="34" charset="0"/>
                <a:hlinkClick r:id="rId13"/>
              </a:rPr>
              <a:t>“Democrats Confront Lefty Fake News,” </a:t>
            </a:r>
            <a:r>
              <a:rPr lang="en-US" sz="1600" dirty="0">
                <a:latin typeface="Segoe UI Light" panose="020B0502040204020203" pitchFamily="34" charset="0"/>
                <a:cs typeface="Segoe UI Light" panose="020B0502040204020203" pitchFamily="34" charset="0"/>
              </a:rPr>
              <a:t>Buzzfeed News, 6 February 2017</a:t>
            </a:r>
          </a:p>
          <a:p>
            <a:r>
              <a:rPr lang="en-US" sz="1600" dirty="0">
                <a:latin typeface="Segoe UI Light" panose="020B0502040204020203" pitchFamily="34" charset="0"/>
                <a:cs typeface="Segoe UI Light" panose="020B0502040204020203" pitchFamily="34" charset="0"/>
                <a:hlinkClick r:id="rId14"/>
              </a:rPr>
              <a:t>“A Story Trump Might Call ‘Fake News’ – If It Weren’t His Facebook Page Sharing It,” </a:t>
            </a:r>
            <a:r>
              <a:rPr lang="en-US" sz="1600" dirty="0">
                <a:latin typeface="Segoe UI Light" panose="020B0502040204020203" pitchFamily="34" charset="0"/>
                <a:cs typeface="Segoe UI Light" panose="020B0502040204020203" pitchFamily="34" charset="0"/>
              </a:rPr>
              <a:t>CNN, 6 February 2017</a:t>
            </a:r>
          </a:p>
          <a:p>
            <a:r>
              <a:rPr lang="en-US" sz="1600" dirty="0">
                <a:latin typeface="Segoe UI Light" panose="020B0502040204020203" pitchFamily="34" charset="0"/>
                <a:cs typeface="Segoe UI Light" panose="020B0502040204020203" pitchFamily="34" charset="0"/>
                <a:hlinkClick r:id="rId15"/>
              </a:rPr>
              <a:t>“Why the White House Keeps Crying Fake News,” </a:t>
            </a:r>
            <a:r>
              <a:rPr lang="en-US" sz="1600" dirty="0">
                <a:latin typeface="Segoe UI Light" panose="020B0502040204020203" pitchFamily="34" charset="0"/>
                <a:cs typeface="Segoe UI Light" panose="020B0502040204020203" pitchFamily="34" charset="0"/>
              </a:rPr>
              <a:t>Slate, 7 February 2017</a:t>
            </a:r>
          </a:p>
          <a:p>
            <a:r>
              <a:rPr lang="en-US" sz="1600" dirty="0">
                <a:latin typeface="Segoe UI Light" panose="020B0502040204020203" pitchFamily="34" charset="0"/>
                <a:cs typeface="Segoe UI Light" panose="020B0502040204020203" pitchFamily="34" charset="0"/>
                <a:hlinkClick r:id="rId16"/>
              </a:rPr>
              <a:t>“An Old Hoax Is Going Viral Again Thanks to Macedonian Pro-Trump Sites and Facebook Pages,” </a:t>
            </a:r>
            <a:r>
              <a:rPr lang="en-US" sz="1600" dirty="0">
                <a:latin typeface="Segoe UI Light" panose="020B0502040204020203" pitchFamily="34" charset="0"/>
                <a:cs typeface="Segoe UI Light" panose="020B0502040204020203" pitchFamily="34" charset="0"/>
              </a:rPr>
              <a:t>Buzzfeed News, 7 February 2017</a:t>
            </a:r>
          </a:p>
          <a:p>
            <a:r>
              <a:rPr lang="en-US" sz="1600" dirty="0">
                <a:latin typeface="Segoe UI Light" panose="020B0502040204020203" pitchFamily="34" charset="0"/>
                <a:cs typeface="Segoe UI Light" panose="020B0502040204020203" pitchFamily="34" charset="0"/>
                <a:hlinkClick r:id="rId17"/>
              </a:rPr>
              <a:t>“This Unemployed Guy Made Japanese Fake News and Ended Up Losing a Bunch of Money,</a:t>
            </a:r>
            <a:r>
              <a:rPr lang="en-US" sz="1600" dirty="0">
                <a:latin typeface="Segoe UI Light" panose="020B0502040204020203" pitchFamily="34" charset="0"/>
                <a:cs typeface="Segoe UI Light" panose="020B0502040204020203" pitchFamily="34" charset="0"/>
              </a:rPr>
              <a:t>” Buzzfeed News, 8 February 2017</a:t>
            </a:r>
          </a:p>
          <a:p>
            <a:r>
              <a:rPr lang="en-US" sz="1600" dirty="0">
                <a:latin typeface="Segoe UI Light" panose="020B0502040204020203" pitchFamily="34" charset="0"/>
                <a:cs typeface="Segoe UI Light" panose="020B0502040204020203" pitchFamily="34" charset="0"/>
                <a:hlinkClick r:id="rId18"/>
              </a:rPr>
              <a:t>“The President of Italy’s Chamber of Deputies Is Launching a Campaign Against Fake News,” </a:t>
            </a:r>
            <a:r>
              <a:rPr lang="en-US" sz="1600" dirty="0">
                <a:latin typeface="Segoe UI Light" panose="020B0502040204020203" pitchFamily="34" charset="0"/>
                <a:cs typeface="Segoe UI Light" panose="020B0502040204020203" pitchFamily="34" charset="0"/>
              </a:rPr>
              <a:t>Buzzfeed News, 8 February 2017</a:t>
            </a:r>
          </a:p>
          <a:p>
            <a:r>
              <a:rPr lang="en-US" sz="1600" dirty="0">
                <a:latin typeface="Segoe UI Light" panose="020B0502040204020203" pitchFamily="34" charset="0"/>
                <a:cs typeface="Segoe UI Light" panose="020B0502040204020203" pitchFamily="34" charset="0"/>
                <a:hlinkClick r:id="rId19"/>
              </a:rPr>
              <a:t>“You Are Now the Gatekeeper of the News,” </a:t>
            </a:r>
            <a:r>
              <a:rPr lang="en-US" sz="1600" dirty="0">
                <a:latin typeface="Segoe UI Light" panose="020B0502040204020203" pitchFamily="34" charset="0"/>
                <a:cs typeface="Segoe UI Light" panose="020B0502040204020203" pitchFamily="34" charset="0"/>
              </a:rPr>
              <a:t>Salon, 9 February 2017</a:t>
            </a:r>
          </a:p>
          <a:p>
            <a:r>
              <a:rPr lang="en-US" sz="1600" dirty="0">
                <a:latin typeface="Segoe UI Light" panose="020B0502040204020203" pitchFamily="34" charset="0"/>
                <a:cs typeface="Segoe UI Light" panose="020B0502040204020203" pitchFamily="34" charset="0"/>
                <a:hlinkClick r:id="rId20"/>
              </a:rPr>
              <a:t>“Want To Make A Lie Seem True? Say It Again. And Again. And Again.”, </a:t>
            </a:r>
            <a:r>
              <a:rPr lang="en-US" sz="1600" dirty="0">
                <a:latin typeface="Segoe UI Light" panose="020B0502040204020203" pitchFamily="34" charset="0"/>
                <a:cs typeface="Segoe UI Light" panose="020B0502040204020203" pitchFamily="34" charset="0"/>
              </a:rPr>
              <a:t>Wired, 11 February 2017</a:t>
            </a:r>
          </a:p>
          <a:p>
            <a:r>
              <a:rPr lang="en-US" sz="1600" dirty="0">
                <a:latin typeface="Segoe UI Light" panose="020B0502040204020203" pitchFamily="34" charset="0"/>
                <a:cs typeface="Segoe UI Light" panose="020B0502040204020203" pitchFamily="34" charset="0"/>
              </a:rPr>
              <a:t>“</a:t>
            </a:r>
            <a:r>
              <a:rPr lang="en-US" sz="1600" dirty="0">
                <a:latin typeface="Segoe UI Light" panose="020B0502040204020203" pitchFamily="34" charset="0"/>
                <a:cs typeface="Segoe UI Light" panose="020B0502040204020203" pitchFamily="34" charset="0"/>
                <a:hlinkClick r:id="rId21"/>
              </a:rPr>
              <a:t>A Hollywood Film Is Using Fake News to Get Publicity,” </a:t>
            </a:r>
            <a:r>
              <a:rPr lang="en-US" sz="1600" dirty="0">
                <a:latin typeface="Segoe UI Light" panose="020B0502040204020203" pitchFamily="34" charset="0"/>
                <a:cs typeface="Segoe UI Light" panose="020B0502040204020203" pitchFamily="34" charset="0"/>
              </a:rPr>
              <a:t>Buzzfeed News, 13 February 2017</a:t>
            </a:r>
          </a:p>
          <a:p>
            <a:r>
              <a:rPr lang="en-US" sz="1600" dirty="0">
                <a:latin typeface="Segoe UI Light" panose="020B0502040204020203" pitchFamily="34" charset="0"/>
                <a:cs typeface="Segoe UI Light" panose="020B0502040204020203" pitchFamily="34" charset="0"/>
                <a:hlinkClick r:id="rId22"/>
              </a:rPr>
              <a:t>“’Fake News’ Is Dead,” </a:t>
            </a:r>
            <a:r>
              <a:rPr lang="en-US" sz="1600" dirty="0">
                <a:latin typeface="Segoe UI Light" panose="020B0502040204020203" pitchFamily="34" charset="0"/>
                <a:cs typeface="Segoe UI Light" panose="020B0502040204020203" pitchFamily="34" charset="0"/>
              </a:rPr>
              <a:t>Columbia Journalism Review, 14 February 2017</a:t>
            </a:r>
          </a:p>
          <a:p>
            <a:r>
              <a:rPr lang="en-US" sz="1600" dirty="0">
                <a:latin typeface="Segoe UI Light" panose="020B0502040204020203" pitchFamily="34" charset="0"/>
                <a:cs typeface="Segoe UI Light" panose="020B0502040204020203" pitchFamily="34" charset="0"/>
                <a:hlinkClick r:id="rId23"/>
              </a:rPr>
              <a:t>“Facebook: Sharing Fake News Is Your Prerogative,” </a:t>
            </a:r>
            <a:r>
              <a:rPr lang="en-US" sz="1600" dirty="0">
                <a:latin typeface="Segoe UI Light" panose="020B0502040204020203" pitchFamily="34" charset="0"/>
                <a:cs typeface="Segoe UI Light" panose="020B0502040204020203" pitchFamily="34" charset="0"/>
              </a:rPr>
              <a:t>The Verge, 14 February 2017</a:t>
            </a:r>
          </a:p>
          <a:p>
            <a:r>
              <a:rPr lang="en-US" sz="1600" dirty="0">
                <a:latin typeface="Segoe UI Light" panose="020B0502040204020203" pitchFamily="34" charset="0"/>
                <a:cs typeface="Segoe UI Light" panose="020B0502040204020203" pitchFamily="34" charset="0"/>
                <a:hlinkClick r:id="rId24"/>
              </a:rPr>
              <a:t>“Inside the Macedonian Fake News Complex,” </a:t>
            </a:r>
            <a:r>
              <a:rPr lang="en-US" sz="1600" dirty="0">
                <a:latin typeface="Segoe UI Light" panose="020B0502040204020203" pitchFamily="34" charset="0"/>
                <a:cs typeface="Segoe UI Light" panose="020B0502040204020203" pitchFamily="34" charset="0"/>
              </a:rPr>
              <a:t>Wired, 15 February 2017</a:t>
            </a:r>
          </a:p>
          <a:p>
            <a:r>
              <a:rPr lang="en-US" sz="1600" dirty="0">
                <a:latin typeface="Segoe UI Light" panose="020B0502040204020203" pitchFamily="34" charset="0"/>
                <a:cs typeface="Segoe UI Light" panose="020B0502040204020203" pitchFamily="34" charset="0"/>
                <a:hlinkClick r:id="rId25"/>
              </a:rPr>
              <a:t>“20</a:t>
            </a:r>
            <a:r>
              <a:rPr lang="en-US" sz="1600" baseline="30000" dirty="0">
                <a:latin typeface="Segoe UI Light" panose="020B0502040204020203" pitchFamily="34" charset="0"/>
                <a:cs typeface="Segoe UI Light" panose="020B0502040204020203" pitchFamily="34" charset="0"/>
                <a:hlinkClick r:id="rId25"/>
              </a:rPr>
              <a:t>th</a:t>
            </a:r>
            <a:r>
              <a:rPr lang="en-US" sz="1600" dirty="0">
                <a:latin typeface="Segoe UI Light" panose="020B0502040204020203" pitchFamily="34" charset="0"/>
                <a:cs typeface="Segoe UI Light" panose="020B0502040204020203" pitchFamily="34" charset="0"/>
                <a:hlinkClick r:id="rId25"/>
              </a:rPr>
              <a:t> Century Fox Gives Real Apology for a Fake News Campaign,” </a:t>
            </a:r>
            <a:r>
              <a:rPr lang="en-US" sz="1600" dirty="0">
                <a:latin typeface="Segoe UI Light" panose="020B0502040204020203" pitchFamily="34" charset="0"/>
                <a:cs typeface="Segoe UI Light" panose="020B0502040204020203" pitchFamily="34" charset="0"/>
              </a:rPr>
              <a:t>The New York Times, 16 February 2017</a:t>
            </a:r>
          </a:p>
          <a:p>
            <a:r>
              <a:rPr lang="en-US" sz="1600" dirty="0">
                <a:latin typeface="Segoe UI Light" panose="020B0502040204020203" pitchFamily="34" charset="0"/>
                <a:cs typeface="Segoe UI Light" panose="020B0502040204020203" pitchFamily="34" charset="0"/>
                <a:hlinkClick r:id="rId26"/>
              </a:rPr>
              <a:t>“Here’s Why Trump’s Attacks on ‘Fake News’ Succeed,” </a:t>
            </a:r>
            <a:r>
              <a:rPr lang="en-US" sz="1600" dirty="0">
                <a:latin typeface="Segoe UI Light" panose="020B0502040204020203" pitchFamily="34" charset="0"/>
                <a:cs typeface="Segoe UI Light" panose="020B0502040204020203" pitchFamily="34" charset="0"/>
              </a:rPr>
              <a:t>The Washington Post, 17 February 2017</a:t>
            </a:r>
          </a:p>
          <a:p>
            <a:r>
              <a:rPr lang="en-US" sz="1600" dirty="0">
                <a:latin typeface="Segoe UI Light" panose="020B0502040204020203" pitchFamily="34" charset="0"/>
                <a:cs typeface="Segoe UI Light" panose="020B0502040204020203" pitchFamily="34" charset="0"/>
                <a:hlinkClick r:id="rId27"/>
              </a:rPr>
              <a:t>“In An Age of Alternative Facts, A College Course on Calling Out Scientific Crap,” </a:t>
            </a:r>
            <a:r>
              <a:rPr lang="en-US" sz="1600" dirty="0">
                <a:latin typeface="Segoe UI Light" panose="020B0502040204020203" pitchFamily="34" charset="0"/>
                <a:cs typeface="Segoe UI Light" panose="020B0502040204020203" pitchFamily="34" charset="0"/>
              </a:rPr>
              <a:t>StatNews.com, 17 February 2017</a:t>
            </a:r>
          </a:p>
          <a:p>
            <a:r>
              <a:rPr lang="en-US" sz="1600" dirty="0">
                <a:latin typeface="Segoe UI Light" panose="020B0502040204020203" pitchFamily="34" charset="0"/>
                <a:cs typeface="Segoe UI Light" panose="020B0502040204020203" pitchFamily="34" charset="0"/>
                <a:hlinkClick r:id="rId28"/>
              </a:rPr>
              <a:t>“Europe Combats a New Foe of Political Stability: Fake News,” </a:t>
            </a:r>
            <a:r>
              <a:rPr lang="en-US" sz="1600" dirty="0">
                <a:latin typeface="Segoe UI Light" panose="020B0502040204020203" pitchFamily="34" charset="0"/>
                <a:cs typeface="Segoe UI Light" panose="020B0502040204020203" pitchFamily="34" charset="0"/>
              </a:rPr>
              <a:t>The New York Times, 20 February 2017</a:t>
            </a:r>
          </a:p>
          <a:p>
            <a:r>
              <a:rPr lang="en-US" sz="1600" dirty="0">
                <a:latin typeface="Segoe UI Light" panose="020B0502040204020203" pitchFamily="34" charset="0"/>
                <a:cs typeface="Segoe UI Light" panose="020B0502040204020203" pitchFamily="34" charset="0"/>
                <a:hlinkClick r:id="rId29"/>
              </a:rPr>
              <a:t>“Sweden Has No Idea Why Donald Trump Is Talking About the Country,” </a:t>
            </a:r>
            <a:r>
              <a:rPr lang="en-US" sz="1600" dirty="0">
                <a:latin typeface="Segoe UI Light" panose="020B0502040204020203" pitchFamily="34" charset="0"/>
                <a:cs typeface="Segoe UI Light" panose="020B0502040204020203" pitchFamily="34" charset="0"/>
              </a:rPr>
              <a:t>Salon, 20 February 2017</a:t>
            </a:r>
          </a:p>
        </p:txBody>
      </p:sp>
    </p:spTree>
    <p:extLst>
      <p:ext uri="{BB962C8B-B14F-4D97-AF65-F5344CB8AC3E}">
        <p14:creationId xmlns:p14="http://schemas.microsoft.com/office/powerpoint/2010/main" val="277124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249" y="78289"/>
            <a:ext cx="11499743" cy="2062103"/>
          </a:xfrm>
          <a:prstGeom prst="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hlinkClick r:id="rId3"/>
              </a:rPr>
              <a:t>“We Avoid News We Don’t Like. Some Trump-Era Evidence,” </a:t>
            </a:r>
            <a:r>
              <a:rPr lang="en-US" sz="1600" dirty="0">
                <a:latin typeface="Segoe UI Light" panose="020B0502040204020203" pitchFamily="34" charset="0"/>
                <a:cs typeface="Segoe UI Light" panose="020B0502040204020203" pitchFamily="34" charset="0"/>
              </a:rPr>
              <a:t>The New York Times, 21 February 2017</a:t>
            </a:r>
          </a:p>
          <a:p>
            <a:r>
              <a:rPr lang="en-US" sz="1600" dirty="0">
                <a:latin typeface="Segoe UI Light" panose="020B0502040204020203" pitchFamily="34" charset="0"/>
                <a:cs typeface="Segoe UI Light" panose="020B0502040204020203" pitchFamily="34" charset="0"/>
                <a:hlinkClick r:id="rId4"/>
              </a:rPr>
              <a:t>“The Joys of Propaganda,” </a:t>
            </a:r>
            <a:r>
              <a:rPr lang="en-US" sz="1600" dirty="0">
                <a:latin typeface="Segoe UI Light" panose="020B0502040204020203" pitchFamily="34" charset="0"/>
                <a:cs typeface="Segoe UI Light" panose="020B0502040204020203" pitchFamily="34" charset="0"/>
              </a:rPr>
              <a:t>The New York Times, 22 February 2017</a:t>
            </a:r>
          </a:p>
          <a:p>
            <a:r>
              <a:rPr lang="en-US" sz="1600" dirty="0">
                <a:latin typeface="Segoe UI Light" panose="020B0502040204020203" pitchFamily="34" charset="0"/>
                <a:cs typeface="Segoe UI Light" panose="020B0502040204020203" pitchFamily="34" charset="0"/>
                <a:hlinkClick r:id="rId5"/>
              </a:rPr>
              <a:t>“Russia Launches Website Dedicated to Flagging “Fake News,”” </a:t>
            </a:r>
            <a:r>
              <a:rPr lang="en-US" sz="1600" dirty="0">
                <a:latin typeface="Segoe UI Light" panose="020B0502040204020203" pitchFamily="34" charset="0"/>
                <a:cs typeface="Segoe UI Light" panose="020B0502040204020203" pitchFamily="34" charset="0"/>
              </a:rPr>
              <a:t>The Verge, 23 February 2017</a:t>
            </a:r>
          </a:p>
          <a:p>
            <a:r>
              <a:rPr lang="en-US" sz="1600" dirty="0">
                <a:latin typeface="Segoe UI Light" panose="020B0502040204020203" pitchFamily="34" charset="0"/>
                <a:cs typeface="Segoe UI Light" panose="020B0502040204020203" pitchFamily="34" charset="0"/>
                <a:hlinkClick r:id="rId6"/>
              </a:rPr>
              <a:t>“The Real Definition of Fake News,” </a:t>
            </a:r>
            <a:r>
              <a:rPr lang="en-US" sz="1600" dirty="0">
                <a:latin typeface="Segoe UI Light" panose="020B0502040204020203" pitchFamily="34" charset="0"/>
                <a:cs typeface="Segoe UI Light" panose="020B0502040204020203" pitchFamily="34" charset="0"/>
              </a:rPr>
              <a:t>CNN/Reliable Sources, 26 February 2017</a:t>
            </a:r>
          </a:p>
          <a:p>
            <a:r>
              <a:rPr lang="en-US" sz="1600" dirty="0">
                <a:latin typeface="Segoe UI Light" panose="020B0502040204020203" pitchFamily="34" charset="0"/>
                <a:cs typeface="Segoe UI Light" panose="020B0502040204020203" pitchFamily="34" charset="0"/>
                <a:hlinkClick r:id="rId7"/>
              </a:rPr>
              <a:t>“Why Facts Don’t Change Our Minds,” </a:t>
            </a:r>
            <a:r>
              <a:rPr lang="en-US" sz="1600" dirty="0">
                <a:latin typeface="Segoe UI Light" panose="020B0502040204020203" pitchFamily="34" charset="0"/>
                <a:cs typeface="Segoe UI Light" panose="020B0502040204020203" pitchFamily="34" charset="0"/>
              </a:rPr>
              <a:t>The New Yorker, 27 February 2017</a:t>
            </a:r>
          </a:p>
          <a:p>
            <a:r>
              <a:rPr lang="en-US" sz="1600" dirty="0">
                <a:latin typeface="Segoe UI Light" panose="020B0502040204020203" pitchFamily="34" charset="0"/>
                <a:cs typeface="Segoe UI Light" panose="020B0502040204020203" pitchFamily="34" charset="0"/>
                <a:hlinkClick r:id="rId8"/>
              </a:rPr>
              <a:t>“This Is How Your Hyperpartisan News Gets Made,” </a:t>
            </a:r>
            <a:r>
              <a:rPr lang="en-US" sz="1600" dirty="0">
                <a:latin typeface="Segoe UI Light" panose="020B0502040204020203" pitchFamily="34" charset="0"/>
                <a:cs typeface="Segoe UI Light" panose="020B0502040204020203" pitchFamily="34" charset="0"/>
              </a:rPr>
              <a:t>Buzzfeed 27 February 2017</a:t>
            </a:r>
            <a:endParaRPr lang="en-US" sz="1600" dirty="0">
              <a:latin typeface="Segoe UI Light" panose="020B0502040204020203" pitchFamily="34" charset="0"/>
              <a:cs typeface="Segoe UI Light" panose="020B0502040204020203" pitchFamily="34" charset="0"/>
              <a:hlinkClick r:id="" action="ppaction://noaction"/>
            </a:endParaRPr>
          </a:p>
          <a:p>
            <a:r>
              <a:rPr lang="en-US" sz="1600" dirty="0">
                <a:latin typeface="Segoe UI Light" panose="020B0502040204020203" pitchFamily="34" charset="0"/>
                <a:cs typeface="Segoe UI Light" panose="020B0502040204020203" pitchFamily="34" charset="0"/>
                <a:hlinkClick r:id="" action="ppaction://noaction"/>
              </a:rPr>
              <a:t>“False, Misleading, Clickbait-y, and/or Satirical “News” Sources,” </a:t>
            </a:r>
            <a:r>
              <a:rPr lang="en-US" sz="1600" dirty="0">
                <a:latin typeface="Segoe UI Light" panose="020B0502040204020203" pitchFamily="34" charset="0"/>
                <a:cs typeface="Segoe UI Light" panose="020B0502040204020203" pitchFamily="34" charset="0"/>
              </a:rPr>
              <a:t>Google Doc compiled by Melissa Zimdars, professor of communications at Merrimack College</a:t>
            </a:r>
          </a:p>
        </p:txBody>
      </p:sp>
    </p:spTree>
    <p:extLst>
      <p:ext uri="{BB962C8B-B14F-4D97-AF65-F5344CB8AC3E}">
        <p14:creationId xmlns:p14="http://schemas.microsoft.com/office/powerpoint/2010/main" val="227244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1904" y="198474"/>
            <a:ext cx="4420599" cy="3052208"/>
          </a:xfrm>
          <a:prstGeom prst="rect">
            <a:avLst/>
          </a:prstGeom>
        </p:spPr>
      </p:pic>
      <p:pic>
        <p:nvPicPr>
          <p:cNvPr id="4" name="Picture 3"/>
          <p:cNvPicPr>
            <a:picLocks noChangeAspect="1"/>
          </p:cNvPicPr>
          <p:nvPr/>
        </p:nvPicPr>
        <p:blipFill>
          <a:blip r:embed="rId4"/>
          <a:stretch>
            <a:fillRect/>
          </a:stretch>
        </p:blipFill>
        <p:spPr>
          <a:xfrm>
            <a:off x="6723325" y="139439"/>
            <a:ext cx="4008248" cy="3841898"/>
          </a:xfrm>
          <a:prstGeom prst="rect">
            <a:avLst/>
          </a:prstGeom>
        </p:spPr>
      </p:pic>
      <p:pic>
        <p:nvPicPr>
          <p:cNvPr id="5" name="Picture 4"/>
          <p:cNvPicPr>
            <a:picLocks noChangeAspect="1"/>
          </p:cNvPicPr>
          <p:nvPr/>
        </p:nvPicPr>
        <p:blipFill>
          <a:blip r:embed="rId5"/>
          <a:stretch>
            <a:fillRect/>
          </a:stretch>
        </p:blipFill>
        <p:spPr>
          <a:xfrm>
            <a:off x="421206" y="1604185"/>
            <a:ext cx="7924800" cy="1247775"/>
          </a:xfrm>
          <a:prstGeom prst="rect">
            <a:avLst/>
          </a:prstGeom>
        </p:spPr>
      </p:pic>
      <p:pic>
        <p:nvPicPr>
          <p:cNvPr id="6" name="Picture 5"/>
          <p:cNvPicPr>
            <a:picLocks noChangeAspect="1"/>
          </p:cNvPicPr>
          <p:nvPr/>
        </p:nvPicPr>
        <p:blipFill>
          <a:blip r:embed="rId6"/>
          <a:stretch>
            <a:fillRect/>
          </a:stretch>
        </p:blipFill>
        <p:spPr>
          <a:xfrm>
            <a:off x="4476750" y="2702108"/>
            <a:ext cx="7715250" cy="4143375"/>
          </a:xfrm>
          <a:prstGeom prst="rect">
            <a:avLst/>
          </a:prstGeom>
        </p:spPr>
      </p:pic>
      <p:pic>
        <p:nvPicPr>
          <p:cNvPr id="7" name="Picture 6"/>
          <p:cNvPicPr>
            <a:picLocks noChangeAspect="1"/>
          </p:cNvPicPr>
          <p:nvPr/>
        </p:nvPicPr>
        <p:blipFill>
          <a:blip r:embed="rId7"/>
          <a:stretch>
            <a:fillRect/>
          </a:stretch>
        </p:blipFill>
        <p:spPr>
          <a:xfrm>
            <a:off x="337473" y="1485787"/>
            <a:ext cx="4981575" cy="4991100"/>
          </a:xfrm>
          <a:prstGeom prst="rect">
            <a:avLst/>
          </a:prstGeom>
        </p:spPr>
      </p:pic>
      <p:pic>
        <p:nvPicPr>
          <p:cNvPr id="8" name="Picture 7"/>
          <p:cNvPicPr>
            <a:picLocks noChangeAspect="1"/>
          </p:cNvPicPr>
          <p:nvPr/>
        </p:nvPicPr>
        <p:blipFill>
          <a:blip r:embed="rId8"/>
          <a:stretch>
            <a:fillRect/>
          </a:stretch>
        </p:blipFill>
        <p:spPr>
          <a:xfrm>
            <a:off x="6331467" y="774735"/>
            <a:ext cx="5000625" cy="4638675"/>
          </a:xfrm>
          <a:prstGeom prst="rect">
            <a:avLst/>
          </a:prstGeom>
        </p:spPr>
      </p:pic>
      <p:pic>
        <p:nvPicPr>
          <p:cNvPr id="9" name="Picture 2" descr="https://img.buzzfeed.com/buzzfeed-static/static/2016-10/18/16/asset/buzzfeed-prod-fastlane02/sub-buzz-2931-1476823945-13.png?resize=440:5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40707" y="2240250"/>
            <a:ext cx="3721339" cy="4271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5389" y="1604185"/>
            <a:ext cx="6715888" cy="3893787"/>
          </a:xfrm>
          <a:prstGeom prst="rect">
            <a:avLst/>
          </a:prstGeom>
        </p:spPr>
      </p:pic>
    </p:spTree>
    <p:extLst>
      <p:ext uri="{BB962C8B-B14F-4D97-AF65-F5344CB8AC3E}">
        <p14:creationId xmlns:p14="http://schemas.microsoft.com/office/powerpoint/2010/main" val="148245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Bing">
      <a:dk1>
        <a:srgbClr val="262626"/>
      </a:dk1>
      <a:lt1>
        <a:srgbClr val="FFFFFF"/>
      </a:lt1>
      <a:dk2>
        <a:srgbClr val="404040"/>
      </a:dk2>
      <a:lt2>
        <a:srgbClr val="F2F2F2"/>
      </a:lt2>
      <a:accent1>
        <a:srgbClr val="00A89D"/>
      </a:accent1>
      <a:accent2>
        <a:srgbClr val="F4B183"/>
      </a:accent2>
      <a:accent3>
        <a:srgbClr val="A5A5A5"/>
      </a:accent3>
      <a:accent4>
        <a:srgbClr val="404040"/>
      </a:accent4>
      <a:accent5>
        <a:srgbClr val="F2F2F2"/>
      </a:accent5>
      <a:accent6>
        <a:srgbClr val="FF4040"/>
      </a:accent6>
      <a:hlink>
        <a:srgbClr val="00A89D"/>
      </a:hlink>
      <a:folHlink>
        <a:srgbClr val="F4B183"/>
      </a:folHlink>
    </a:clrScheme>
    <a:fontScheme name="bing">
      <a:majorFont>
        <a:latin typeface="Segoe UI Slab"/>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 template teal [Read-Only]" id="{55A4D337-3B5D-453E-8A34-5019DDF631B7}" vid="{574B0F86-52CA-4451-9352-9D773855C4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04615872FB0A4D87026D4609234A0D" ma:contentTypeVersion="25" ma:contentTypeDescription="Create a new document." ma:contentTypeScope="" ma:versionID="0b18db733707b8c53b3ff8b6f725307c">
  <xsd:schema xmlns:xsd="http://www.w3.org/2001/XMLSchema" xmlns:xs="http://www.w3.org/2001/XMLSchema" xmlns:p="http://schemas.microsoft.com/office/2006/metadata/properties" xmlns:ns2="632041d8-79f7-4ebe-87a1-264efbfc0ea4" xmlns:ns3="230e9df3-be65-4c73-a93b-d1236ebd677e" xmlns:ns4="dc5ac6ce-870c-4a5c-abec-36b1ccd88f30" xmlns:ns5="http://schemas.microsoft.com/sharepoint/v3/fields" targetNamespace="http://schemas.microsoft.com/office/2006/metadata/properties" ma:root="true" ma:fieldsID="44d504949404ed274efeda7881ac4153" ns2:_="" ns3:_="" ns4:_="" ns5:_="">
    <xsd:import namespace="632041d8-79f7-4ebe-87a1-264efbfc0ea4"/>
    <xsd:import namespace="230e9df3-be65-4c73-a93b-d1236ebd677e"/>
    <xsd:import namespace="dc5ac6ce-870c-4a5c-abec-36b1ccd88f30"/>
    <xsd:import namespace="http://schemas.microsoft.com/sharepoint/v3/fields"/>
    <xsd:element name="properties">
      <xsd:complexType>
        <xsd:sequence>
          <xsd:element name="documentManagement">
            <xsd:complexType>
              <xsd:all>
                <xsd:element ref="ns2:Document_x0020_Type" minOccurs="0"/>
                <xsd:element ref="ns2:Focus_x0020_Area" minOccurs="0"/>
                <xsd:element ref="ns2:Product_x002c__x0020_Feature" minOccurs="0"/>
                <xsd:element ref="ns2:Release" minOccurs="0"/>
                <xsd:element ref="ns2:Study_x0020_Type" minOccurs="0"/>
                <xsd:element ref="ns2:Author0" minOccurs="0"/>
                <xsd:element ref="ns2:Study_x0020_ID" minOccurs="0"/>
                <xsd:element ref="ns3:TaxKeywordTaxHTField" minOccurs="0"/>
                <xsd:element ref="ns3:TaxCatchAll" minOccurs="0"/>
                <xsd:element ref="ns4:SharedWithUsers" minOccurs="0"/>
                <xsd:element ref="ns5:_DCDateCreated" minOccurs="0"/>
                <xsd:element ref="ns4:SharingHintHash" minOccurs="0"/>
                <xsd:element ref="ns4:SharedWithDetails" minOccurs="0"/>
                <xsd:element ref="ns4:LastSharedByUser" minOccurs="0"/>
                <xsd:element ref="ns4: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2041d8-79f7-4ebe-87a1-264efbfc0ea4" elementFormDefault="qualified">
    <xsd:import namespace="http://schemas.microsoft.com/office/2006/documentManagement/types"/>
    <xsd:import namespace="http://schemas.microsoft.com/office/infopath/2007/PartnerControls"/>
    <xsd:element name="Document_x0020_Type" ma:index="8" nillable="true" ma:displayName="Document Type" ma:list="{a054b258-c8a6-4ed8-abe3-8cd5698b6d80}" ma:internalName="Document_x0020_Type" ma:showField="Title" ma:web="dc5ac6ce-870c-4a5c-abec-36b1ccd88f30">
      <xsd:simpleType>
        <xsd:restriction base="dms:Lookup"/>
      </xsd:simpleType>
    </xsd:element>
    <xsd:element name="Focus_x0020_Area" ma:index="9" nillable="true" ma:displayName="Focus Area" ma:list="{4d4effa0-1f73-4e58-876e-a399e6b89d09}" ma:internalName="Focus_x0020_Area" ma:showField="Title" ma:web="dc5ac6ce-870c-4a5c-abec-36b1ccd88f30">
      <xsd:simpleType>
        <xsd:restriction base="dms:Lookup"/>
      </xsd:simpleType>
    </xsd:element>
    <xsd:element name="Product_x002c__x0020_Feature" ma:index="10" nillable="true" ma:displayName="Product, Feature" ma:list="{804823ee-14d1-44b3-a8a6-b87b71665f82}" ma:internalName="Product_x002c__x0020_Feature" ma:showField="Title" ma:web="dc5ac6ce-870c-4a5c-abec-36b1ccd88f30">
      <xsd:simpleType>
        <xsd:restriction base="dms:Lookup"/>
      </xsd:simpleType>
    </xsd:element>
    <xsd:element name="Release" ma:index="11" nillable="true" ma:displayName="Release" ma:list="{2c1031ef-4472-4a76-b015-0699ce948336}" ma:internalName="Release" ma:showField="Title" ma:web="dc5ac6ce-870c-4a5c-abec-36b1ccd88f30">
      <xsd:simpleType>
        <xsd:restriction base="dms:Lookup"/>
      </xsd:simpleType>
    </xsd:element>
    <xsd:element name="Study_x0020_Type" ma:index="12" nillable="true" ma:displayName="Study Type" ma:list="{2b98ca72-f02c-40f3-ab83-8fdfa83fd9a9}" ma:internalName="Study_x0020_Type" ma:showField="Title" ma:web="dc5ac6ce-870c-4a5c-abec-36b1ccd88f30">
      <xsd:simpleType>
        <xsd:restriction base="dms:Lookup"/>
      </xsd:simpleType>
    </xsd:element>
    <xsd:element name="Author0" ma:index="13" nillable="true" ma:displayName="Author" ma:list="UserInfo" ma:SharePointGroup="0" ma:internalName="Author0"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y_x0020_ID" ma:index="14" nillable="true" ma:displayName="Study ID" ma:decimals="0" ma:internalName="Study_x0020_ID">
      <xsd:simpleType>
        <xsd:restriction base="dms:Number"/>
      </xsd:simpleType>
    </xsd:element>
    <xsd:element name="MediaServiceMetadata" ma:index="24" nillable="true" ma:displayName="MediaServiceMetadata" ma:description="" ma:hidden="true" ma:internalName="MediaServiceMetadata" ma:readOnly="true">
      <xsd:simpleType>
        <xsd:restriction base="dms:Note"/>
      </xsd:simpleType>
    </xsd:element>
    <xsd:element name="MediaServiceFastMetadata" ma:index="25" nillable="true" ma:displayName="MediaServiceFastMetadata" ma:description="" ma:hidden="true" ma:internalName="MediaServiceFastMetadata" ma:readOnly="true">
      <xsd:simpleType>
        <xsd:restriction base="dms:Note"/>
      </xsd:simpleType>
    </xsd:element>
    <xsd:element name="MediaServiceDateTaken" ma:index="26" nillable="true" ma:displayName="MediaServiceDateTaken" ma:description="" ma:hidden="true" ma:internalName="MediaServiceDateTaken" ma:readOnly="true">
      <xsd:simpleType>
        <xsd:restriction base="dms:Text"/>
      </xsd:simpleType>
    </xsd:element>
    <xsd:element name="MediaServiceAutoTags" ma:index="27" nillable="true" ma:displayName="MediaServiceAutoTags" ma:internalName="MediaServiceAutoTags" ma:readOnly="true">
      <xsd:simpleType>
        <xsd:restriction base="dms:Text"/>
      </xsd:simpleType>
    </xsd:element>
    <xsd:element name="MediaServiceOCR" ma:index="28" nillable="true" ma:displayName="MediaServiceOCR" ma:internalName="MediaServiceOCR" ma:readOnly="true">
      <xsd:simpleType>
        <xsd:restriction base="dms:Note">
          <xsd:maxLength value="255"/>
        </xsd:restriction>
      </xsd:simpleType>
    </xsd:element>
    <xsd:element name="MediaServiceEventHashCode" ma:index="29" nillable="true" ma:displayName="MediaServiceEventHashCode" ma:hidden="true" ma:internalName="MediaServiceEventHashCode" ma:readOnly="true">
      <xsd:simpleType>
        <xsd:restriction base="dms:Text"/>
      </xsd:simpleType>
    </xsd:element>
    <xsd:element name="MediaServiceGenerationTime" ma:index="30" nillable="true" ma:displayName="MediaServiceGenerationTime" ma:hidden="true" ma:internalName="MediaServiceGenerationTime" ma:readOnly="true">
      <xsd:simpleType>
        <xsd:restriction base="dms:Text"/>
      </xsd:simpleType>
    </xsd:element>
    <xsd:element name="MediaServiceAutoKeyPoints" ma:index="31" nillable="true" ma:displayName="MediaServiceAutoKeyPoints" ma:hidden="true" ma:internalName="MediaServiceAutoKeyPoints" ma:readOnly="true">
      <xsd:simpleType>
        <xsd:restriction base="dms:Note"/>
      </xsd:simpleType>
    </xsd:element>
    <xsd:element name="MediaServiceKeyPoints" ma:index="3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16"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17" nillable="true" ma:displayName="Taxonomy Catch All Column" ma:hidden="true" ma:list="{887196a9-b4aa-45fa-8d3b-3cbf80aea477}" ma:internalName="TaxCatchAll" ma:showField="CatchAllData" ma:web="e6c2a0aa-0255-4d9e-9001-1c6a9dd4117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c5ac6ce-870c-4a5c-abec-36b1ccd88f3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20" nillable="true" ma:displayName="Sharing Hint Hash" ma:internalName="SharingHintHash" ma:readOnly="true">
      <xsd:simpleType>
        <xsd:restriction base="dms:Text"/>
      </xsd:simpleType>
    </xsd:element>
    <xsd:element name="SharedWithDetails" ma:index="21" nillable="true" ma:displayName="Shared With Details" ma:internalName="SharedWithDetails" ma:readOnly="true">
      <xsd:simpleType>
        <xsd:restriction base="dms:Note">
          <xsd:maxLength value="255"/>
        </xsd:restriction>
      </xsd:simpleType>
    </xsd:element>
    <xsd:element name="LastSharedByUser" ma:index="22" nillable="true" ma:displayName="Last Shared By User" ma:description="" ma:internalName="LastSharedByUser" ma:readOnly="true">
      <xsd:simpleType>
        <xsd:restriction base="dms:Note">
          <xsd:maxLength value="255"/>
        </xsd:restriction>
      </xsd:simpleType>
    </xsd:element>
    <xsd:element name="LastSharedByTime" ma:index="2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Created" ma:index="19" nillable="true" ma:displayName="Date Created" ma:description="The date on which this resource was created" ma:format="DateTime" ma:internalName="_DCDateCreated">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udy_x0020_Type xmlns="632041d8-79f7-4ebe-87a1-264efbfc0ea4" xsi:nil="true"/>
    <Document_x0020_Type xmlns="632041d8-79f7-4ebe-87a1-264efbfc0ea4" xsi:nil="true"/>
    <Author0 xmlns="632041d8-79f7-4ebe-87a1-264efbfc0ea4">
      <UserInfo>
        <DisplayName/>
        <AccountId xsi:nil="true"/>
        <AccountType/>
      </UserInfo>
    </Author0>
    <Study_x0020_ID xmlns="632041d8-79f7-4ebe-87a1-264efbfc0ea4" xsi:nil="true"/>
    <TaxKeywordTaxHTField xmlns="230e9df3-be65-4c73-a93b-d1236ebd677e">
      <Terms xmlns="http://schemas.microsoft.com/office/infopath/2007/PartnerControls"/>
    </TaxKeywordTaxHTField>
    <Product_x002c__x0020_Feature xmlns="632041d8-79f7-4ebe-87a1-264efbfc0ea4" xsi:nil="true"/>
    <TaxCatchAll xmlns="230e9df3-be65-4c73-a93b-d1236ebd677e"/>
    <Focus_x0020_Area xmlns="632041d8-79f7-4ebe-87a1-264efbfc0ea4" xsi:nil="true"/>
    <Release xmlns="632041d8-79f7-4ebe-87a1-264efbfc0ea4" xsi:nil="true"/>
    <_DCDateCreated xmlns="http://schemas.microsoft.com/sharepoint/v3/fields" xsi:nil="true"/>
  </documentManagement>
</p:properties>
</file>

<file path=customXml/itemProps1.xml><?xml version="1.0" encoding="utf-8"?>
<ds:datastoreItem xmlns:ds="http://schemas.openxmlformats.org/officeDocument/2006/customXml" ds:itemID="{0E87D6A0-2107-4A60-871B-92F83D819C80}"/>
</file>

<file path=customXml/itemProps2.xml><?xml version="1.0" encoding="utf-8"?>
<ds:datastoreItem xmlns:ds="http://schemas.openxmlformats.org/officeDocument/2006/customXml" ds:itemID="{093B15F7-ED80-4F3F-ADD6-0E0A3DCDD809}"/>
</file>

<file path=customXml/itemProps3.xml><?xml version="1.0" encoding="utf-8"?>
<ds:datastoreItem xmlns:ds="http://schemas.openxmlformats.org/officeDocument/2006/customXml" ds:itemID="{D6AE47A7-4478-44C8-8577-2DC6AA710A7E}"/>
</file>

<file path=docProps/app.xml><?xml version="1.0" encoding="utf-8"?>
<Properties xmlns="http://schemas.openxmlformats.org/officeDocument/2006/extended-properties" xmlns:vt="http://schemas.openxmlformats.org/officeDocument/2006/docPropsVTypes">
  <TotalTime>2366</TotalTime>
  <Words>9462</Words>
  <Application>Microsoft Office PowerPoint</Application>
  <PresentationFormat>Widescreen</PresentationFormat>
  <Paragraphs>695</Paragraphs>
  <Slides>84</Slides>
  <Notes>65</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84</vt:i4>
      </vt:variant>
    </vt:vector>
  </HeadingPairs>
  <TitlesOfParts>
    <vt:vector size="105" baseType="lpstr">
      <vt:lpstr>Arial</vt:lpstr>
      <vt:lpstr>Balto</vt:lpstr>
      <vt:lpstr>Calibri</vt:lpstr>
      <vt:lpstr>Calibri Light</vt:lpstr>
      <vt:lpstr>franklin-gothic-urw</vt:lpstr>
      <vt:lpstr>Georgia</vt:lpstr>
      <vt:lpstr>GeorgiaProCondSemiBold</vt:lpstr>
      <vt:lpstr>Helvetica</vt:lpstr>
      <vt:lpstr>inherit</vt:lpstr>
      <vt:lpstr>Open Sans</vt:lpstr>
      <vt:lpstr>Proxima Nova</vt:lpstr>
      <vt:lpstr>Segoe UI</vt:lpstr>
      <vt:lpstr>Segoe UI Black</vt:lpstr>
      <vt:lpstr>Segoe UI Light</vt:lpstr>
      <vt:lpstr>Segoe UI Semibold</vt:lpstr>
      <vt:lpstr>Segoe UI Semilight</vt:lpstr>
      <vt:lpstr>Segoe UI Slab</vt:lpstr>
      <vt:lpstr>Segoe UI Symbol</vt:lpstr>
      <vt:lpstr>Times New Roman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Being Done About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lpstr>Thank You!</vt:lpstr>
      <vt:lpstr>References and Resources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Elfering</dc:creator>
  <cp:lastModifiedBy>Katie Elfering</cp:lastModifiedBy>
  <cp:revision>94</cp:revision>
  <dcterms:created xsi:type="dcterms:W3CDTF">2017-03-13T22:34:22Z</dcterms:created>
  <dcterms:modified xsi:type="dcterms:W3CDTF">2017-05-17T07:50:34Z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0x0101008F04615872FB0A4D87026D4609234A0D</vt:lpwstr>
  </property>
  <property fmtid="{D5CDD505-2E9C-101B-9397-08002B2CF9AE}" pid="3" name="TaxKeyword">
    <vt:lpwstr/>
  </property>
</Properties>
</file>